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49" r:id="rId2"/>
    <p:sldId id="291" r:id="rId3"/>
    <p:sldId id="375" r:id="rId4"/>
    <p:sldId id="408" r:id="rId5"/>
    <p:sldId id="410" r:id="rId6"/>
    <p:sldId id="290" r:id="rId7"/>
    <p:sldId id="412" r:id="rId8"/>
    <p:sldId id="438" r:id="rId9"/>
    <p:sldId id="413" r:id="rId10"/>
    <p:sldId id="440" r:id="rId11"/>
    <p:sldId id="455" r:id="rId12"/>
    <p:sldId id="456" r:id="rId13"/>
    <p:sldId id="422" r:id="rId14"/>
    <p:sldId id="441" r:id="rId15"/>
    <p:sldId id="421" r:id="rId16"/>
    <p:sldId id="443" r:id="rId17"/>
    <p:sldId id="420" r:id="rId18"/>
    <p:sldId id="444" r:id="rId19"/>
    <p:sldId id="423" r:id="rId20"/>
    <p:sldId id="445" r:id="rId21"/>
    <p:sldId id="432" r:id="rId22"/>
    <p:sldId id="446" r:id="rId23"/>
    <p:sldId id="425" r:id="rId24"/>
    <p:sldId id="447" r:id="rId25"/>
    <p:sldId id="427" r:id="rId26"/>
    <p:sldId id="448" r:id="rId27"/>
    <p:sldId id="428" r:id="rId28"/>
    <p:sldId id="449" r:id="rId29"/>
    <p:sldId id="450" r:id="rId30"/>
    <p:sldId id="429" r:id="rId31"/>
    <p:sldId id="430" r:id="rId32"/>
    <p:sldId id="451" r:id="rId33"/>
    <p:sldId id="431" r:id="rId34"/>
    <p:sldId id="452" r:id="rId35"/>
    <p:sldId id="433" r:id="rId36"/>
    <p:sldId id="453" r:id="rId37"/>
    <p:sldId id="434" r:id="rId38"/>
    <p:sldId id="454" r:id="rId39"/>
    <p:sldId id="435" r:id="rId40"/>
    <p:sldId id="345" r:id="rId41"/>
    <p:sldId id="292" r:id="rId42"/>
    <p:sldId id="347" r:id="rId43"/>
    <p:sldId id="362" r:id="rId44"/>
  </p:sldIdLst>
  <p:sldSz cx="12192000" cy="6858000"/>
  <p:notesSz cx="6810375" cy="9942513"/>
  <p:embeddedFontLst>
    <p:embeddedFont>
      <p:font typeface="Artifakt Element Book" panose="020B0503050000020004" pitchFamily="34" charset="-52"/>
      <p:regular r:id="rId45"/>
      <p: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  <p:embeddedFont>
      <p:font typeface="Roboto Medium" panose="02000000000000000000" pitchFamily="2" charset="0"/>
      <p:regular r:id="rId55"/>
      <p:italic r:id="rId56"/>
    </p:embeddedFont>
    <p:embeddedFont>
      <p:font typeface="Roboto Slab" pitchFamily="2" charset="0"/>
      <p:regular r:id="rId57"/>
      <p:bold r:id="rId58"/>
    </p:embeddedFont>
    <p:embeddedFont>
      <p:font typeface="Roboto Slab Bold" pitchFamily="2" charset="0"/>
      <p:bold r:id="rId59"/>
    </p:embeddedFont>
    <p:embeddedFont>
      <p:font typeface="Roboto Slab SemiBold" pitchFamily="2" charset="0"/>
      <p:bold r:id="rId6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NPAiTP" initials="O" lastIdx="2" clrIdx="0">
    <p:extLst>
      <p:ext uri="{19B8F6BF-5375-455C-9EA6-DF929625EA0E}">
        <p15:presenceInfo xmlns:p15="http://schemas.microsoft.com/office/powerpoint/2012/main" userId="OTNPAi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00"/>
    <a:srgbClr val="008000"/>
    <a:srgbClr val="CC9900"/>
    <a:srgbClr val="CC6600"/>
    <a:srgbClr val="CC0099"/>
    <a:srgbClr val="CC3300"/>
    <a:srgbClr val="990000"/>
    <a:srgbClr val="008A5E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24"/>
      </p:cViewPr>
      <p:guideLst>
        <p:guide orient="horz" pos="222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20D0E-E951-4099-961A-547BE0EF9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800F9B-C10C-4AF9-B6C0-040B5EBD3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525C0E-4E4C-41DB-A0D4-7BAD4E27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D104C-541F-4BD6-B0CB-DF1E18BA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EC0B-DCE2-4BF1-BA35-3AF5D609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7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DA3BE-A6FB-46D8-8C86-2108B056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FB5A02-846F-4488-8AA0-9854EFA93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78E-1C13-4979-BCD6-46792672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18465-7772-4F6F-816F-2E7B5F05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52FEE-313F-474C-A0F7-91A6BBA9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9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FA3D8F-A9F3-4C2C-9D1A-7CDEB6CDA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EC23C6-9AB6-487D-A162-5AECF2A1D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8E7AA-4CD7-40CD-8663-D6CF42BC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C244D-6D55-4985-A4EA-BDB57BEF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CF454-9E55-43B5-BEA9-78602613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1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BAADB-11E9-4F9F-A96F-FDDBD6CA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2DEFF4-6C9A-4780-9DCD-EDA52818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4A265-8968-4FD0-BBAC-0734849B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45E9A-DB91-4403-B278-F796577A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43523-9951-47E8-9719-070A7D66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0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69EF4-CBA1-433C-A1D1-AF1D0B8F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454AB0-1E3D-4587-89DC-870B0C088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F5BDE-06B7-416F-899C-86F7F98E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1942D-11DC-4CCD-87D5-5022C5EA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1712-55B4-4918-8970-9CDD8BAC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F2906-171A-482F-A316-BA775A9A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7FA51-6DA4-431D-B5A8-3229FAB22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1D15E7-F2CC-4F69-91E5-694B49CD1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BA14C7-BE43-4C95-A3E5-77CC5A6F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C3D3C-1177-42F9-BA8B-6B686361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FAEA3-4B73-4862-A51E-608F0E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8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E0C52-C4E1-464E-92D1-31477E5E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9FF85-A072-4BC9-9257-E60AF4038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7C3B59-1179-4E50-B378-F3E39ABBF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8C2E6B-0A45-45ED-A47A-30F78E9B4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5A9DF6-C849-4F47-A217-A2B6B6C09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FFD05-3891-4D57-A8D4-93CBCE7A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2207D7-7D5F-466B-A3C7-925E2A27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323C04-A510-4C9E-A741-385D7AC3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6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09A84-BF86-4BD1-9471-08BD1113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122E09-0360-4EDF-93C5-090A928C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8EF50-3406-4E21-830B-77C9C407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462FDE-8222-4067-BB2E-7EFFA6F0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7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CEE11F-3EEF-4EEC-889D-5C70458E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B4F717-3C14-4046-8772-08D66A52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86C217-6097-4573-9CE7-2CF4DBE9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2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CF347-0CA3-45B6-B5FE-D5ADA250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4B4FB-7C05-4377-8899-147FC4891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E93000-D80C-4E75-98BA-693BD7BE7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B5485A-EA3A-4F19-A1AA-A1023619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1C3719-4379-48B2-BF25-E7EA8E18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A8B1D-1545-459A-822A-AA4721A7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4B5A5-54D0-454D-A271-FAA37538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8E8246-D94F-49A6-90B4-C1CE81DAA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57188-1C20-4E68-AF94-531A88554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368AC-3EAF-45FA-8627-DF2C05B2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432E43-4376-4FDF-A79E-711B31BC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8896A-6667-4A45-AF89-06E3EC33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7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1E060-D506-4CCE-86D8-82C87102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72424-1695-48F9-BC56-91AF681A2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547C8-6C80-4B1A-87CC-067B8F2D4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CAEF-D788-4392-B46B-0342872182FF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2F84E-4D9E-4EEA-A8AC-5113ED52D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0A687D-D608-4AD4-98E0-CEBF7ADF0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DA34-D732-4739-8144-7C311BB8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5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24" y="2541002"/>
            <a:ext cx="6476621" cy="1325563"/>
          </a:xfrm>
        </p:spPr>
        <p:txBody>
          <a:bodyPr>
            <a:normAutofit fontScale="90000"/>
          </a:bodyPr>
          <a:lstStyle/>
          <a:p>
            <a:r>
              <a:rPr lang="ru-BY" dirty="0"/>
              <a:t>Стандарты для достижения Целей устойчивого развития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195" y="1712006"/>
            <a:ext cx="4739640" cy="39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u="sng" dirty="0">
                <a:solidFill>
                  <a:schemeClr val="bg1">
                    <a:lumMod val="25000"/>
                  </a:schemeClr>
                </a:solidFill>
              </a:rPr>
              <a:t>Виртуальная выставка</a:t>
            </a:r>
          </a:p>
        </p:txBody>
      </p:sp>
      <p:sp>
        <p:nvSpPr>
          <p:cNvPr id="4" name="Объект 2"/>
          <p:cNvSpPr txBox="1"/>
          <p:nvPr/>
        </p:nvSpPr>
        <p:spPr>
          <a:xfrm>
            <a:off x="305027" y="3705402"/>
            <a:ext cx="6169584" cy="153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endParaRPr lang="ru-RU" sz="10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4" y="398755"/>
            <a:ext cx="870166" cy="287844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242228" y="5924967"/>
            <a:ext cx="5931583" cy="788954"/>
            <a:chOff x="1848108" y="5896392"/>
            <a:chExt cx="5931583" cy="788954"/>
          </a:xfrm>
        </p:grpSpPr>
        <p:pic>
          <p:nvPicPr>
            <p:cNvPr id="61" name="Рисунок 60" descr="Изображение выглядит как зд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927B86E1-96CF-4F31-998B-7D795B85D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8" t="88611" r="78075"/>
            <a:stretch/>
          </p:blipFill>
          <p:spPr>
            <a:xfrm>
              <a:off x="6277814" y="5896392"/>
              <a:ext cx="327632" cy="78105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1848108" y="5904296"/>
              <a:ext cx="4427355" cy="781050"/>
              <a:chOff x="2775191" y="5915859"/>
              <a:chExt cx="4427355" cy="781050"/>
            </a:xfrm>
          </p:grpSpPr>
          <p:pic>
            <p:nvPicPr>
              <p:cNvPr id="60" name="Рисунок 59" descr="Изображение выглядит как зда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27B86E1-96CF-4F31-998B-7D795B85DA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88611" r="95185"/>
              <a:stretch/>
            </p:blipFill>
            <p:spPr>
              <a:xfrm>
                <a:off x="2775191" y="5915859"/>
                <a:ext cx="587134" cy="78105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277315" y="6173339"/>
                <a:ext cx="11576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Roboto Slab SemiBold" pitchFamily="2" charset="0"/>
                    <a:ea typeface="Roboto Slab SemiBold" pitchFamily="2" charset="0"/>
                  </a:rPr>
                  <a:t>@bntulibrary</a:t>
                </a:r>
                <a:endParaRPr lang="ru-RU" sz="1200" dirty="0">
                  <a:latin typeface="Roboto Slab SemiBold" pitchFamily="2" charset="0"/>
                  <a:ea typeface="Roboto Slab SemiBold" pitchFamily="2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684863" y="6173339"/>
                <a:ext cx="11576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Roboto Slab SemiBold" pitchFamily="2" charset="0"/>
                    <a:ea typeface="Roboto Slab SemiBold" pitchFamily="2" charset="0"/>
                  </a:rPr>
                  <a:t>@bntulibrary</a:t>
                </a:r>
                <a:endParaRPr lang="ru-RU" sz="1200" dirty="0">
                  <a:latin typeface="Roboto Slab SemiBold" pitchFamily="2" charset="0"/>
                  <a:ea typeface="Roboto Slab SemiBold" pitchFamily="2" charset="0"/>
                </a:endParaRPr>
              </a:p>
            </p:txBody>
          </p:sp>
          <p:pic>
            <p:nvPicPr>
              <p:cNvPr id="1028" name="Picture 4" descr="https://lpkfajarinternasional.com/wp-content/uploads/2018/12/fb-logo.jpg"/>
              <p:cNvPicPr>
                <a:picLocks noChangeAspect="1" noChangeArrowheads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2892" y="6227189"/>
                <a:ext cx="366887" cy="206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https://static.tildacdn.com/tild3731-3236-4364-b266-336436626566/photo.png"/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2782" y="6227189"/>
                <a:ext cx="175508" cy="175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Прямоугольник 65"/>
              <p:cNvSpPr/>
              <p:nvPr/>
            </p:nvSpPr>
            <p:spPr>
              <a:xfrm>
                <a:off x="6044857" y="6167884"/>
                <a:ext cx="11576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Roboto Slab SemiBold" pitchFamily="2" charset="0"/>
                    <a:ea typeface="Roboto Slab SemiBold" pitchFamily="2" charset="0"/>
                  </a:rPr>
                  <a:t>@bntulibrary</a:t>
                </a:r>
                <a:endParaRPr lang="ru-RU" sz="1200" dirty="0">
                  <a:latin typeface="Roboto Slab SemiBold" pitchFamily="2" charset="0"/>
                  <a:ea typeface="Roboto Slab SemiBold" pitchFamily="2" charset="0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6498571" y="6168029"/>
              <a:ext cx="12811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Roboto Slab SemiBold" pitchFamily="2" charset="0"/>
                  <a:ea typeface="Roboto Slab SemiBold" pitchFamily="2" charset="0"/>
                </a:rPr>
                <a:t>library.bntu.by</a:t>
              </a:r>
              <a:endParaRPr lang="ru-RU" sz="1200" dirty="0">
                <a:latin typeface="Roboto Slab SemiBold" pitchFamily="2" charset="0"/>
                <a:ea typeface="Roboto Slab SemiBold" pitchFamily="2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2A0D20-9FBA-4F9E-9779-4787EC05742F}"/>
              </a:ext>
            </a:extLst>
          </p:cNvPr>
          <p:cNvSpPr/>
          <p:nvPr/>
        </p:nvSpPr>
        <p:spPr>
          <a:xfrm>
            <a:off x="623802" y="4373816"/>
            <a:ext cx="4440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2895B"/>
                </a:solidFill>
              </a:rPr>
              <a:t>Всемирный день стандартизации-2022</a:t>
            </a:r>
            <a:endParaRPr lang="ru-BY" dirty="0">
              <a:solidFill>
                <a:srgbClr val="12895B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A0ACE9-1CF6-41F9-AFC5-70EC43B8A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2" y="0"/>
            <a:ext cx="4903869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587" y="441918"/>
            <a:ext cx="7685625" cy="10943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BA8C24"/>
                </a:solidFill>
              </a:rPr>
              <a:t>Цель 2.  </a:t>
            </a:r>
            <a:br>
              <a:rPr lang="ru-RU" sz="2800" dirty="0">
                <a:solidFill>
                  <a:srgbClr val="BA8C24"/>
                </a:solidFill>
              </a:rPr>
            </a:br>
            <a:r>
              <a:rPr lang="ru-RU" sz="2800" dirty="0">
                <a:solidFill>
                  <a:srgbClr val="BA8C24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1965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1" y="1946034"/>
            <a:ext cx="9658350" cy="43250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900" b="1" dirty="0"/>
              <a:t>ГОСТ 3034-2021. </a:t>
            </a:r>
            <a:r>
              <a:rPr lang="ru-RU" sz="1900" dirty="0"/>
              <a:t>Крупа овсяная. Технические условия.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900" b="1" dirty="0"/>
              <a:t>ГОСТ 3034-2021. </a:t>
            </a:r>
            <a:r>
              <a:rPr lang="ru-RU" sz="1900" dirty="0"/>
              <a:t>Крупа овсяная. Технические условия.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900" b="1" dirty="0"/>
              <a:t>ГОСТ 29018-2021. </a:t>
            </a:r>
            <a:r>
              <a:rPr lang="ru-RU" sz="1900" dirty="0"/>
              <a:t>Пивоваренная продукция. Термины и определения.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900" b="1" dirty="0"/>
              <a:t>ГОСТ 34820-2021. </a:t>
            </a:r>
            <a:r>
              <a:rPr lang="ru-RU" sz="1900" dirty="0"/>
              <a:t>Мед натуральный. Метод определения остаточных количеств антибактериальных, </a:t>
            </a:r>
            <a:r>
              <a:rPr lang="ru-RU" sz="1900" dirty="0" err="1"/>
              <a:t>антипаразитарных</a:t>
            </a:r>
            <a:r>
              <a:rPr lang="ru-RU" sz="1900" dirty="0"/>
              <a:t>, противогрибковых препаратов с помощью высокоэффективной жидкостной хроматографии с масс-спектрометрическим детектором.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900" b="1" dirty="0"/>
              <a:t>ГОСТ 34811-2021. </a:t>
            </a:r>
            <a:r>
              <a:rPr lang="ru-RU" sz="1900" dirty="0"/>
              <a:t>Рыба, водные   беспозвоночные и продукция из них. Фотометрический метод определения содержания соединений фосфора.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sz="19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900" dirty="0"/>
              <a:t>Полный перечень стандартов – см. </a:t>
            </a:r>
            <a:r>
              <a:rPr lang="ru-RU" sz="1900" dirty="0">
                <a:solidFill>
                  <a:srgbClr val="CC9900"/>
                </a:solidFill>
              </a:rPr>
              <a:t>ИПС «Стандарт».</a:t>
            </a:r>
          </a:p>
          <a:p>
            <a:pPr>
              <a:spcBef>
                <a:spcPts val="1800"/>
              </a:spcBef>
            </a:pPr>
            <a:endParaRPr lang="ru-RU" dirty="0">
              <a:solidFill>
                <a:srgbClr val="D3A029"/>
              </a:solidFill>
            </a:endParaRPr>
          </a:p>
          <a:p>
            <a:pPr>
              <a:spcBef>
                <a:spcPts val="1800"/>
              </a:spcBef>
            </a:pPr>
            <a:endParaRPr lang="ru-RU" dirty="0"/>
          </a:p>
          <a:p>
            <a:endParaRPr lang="ru-BY" dirty="0">
              <a:solidFill>
                <a:srgbClr val="EB1C2D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197F5C-4C99-4475-8121-1625B2185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192650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9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725" y="440102"/>
            <a:ext cx="9362025" cy="1531573"/>
          </a:xfrm>
          <a:noFill/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19652F"/>
                </a:solidFill>
              </a:rPr>
              <a:t>Цель 3. </a:t>
            </a:r>
            <a:br>
              <a:rPr lang="ru-RU" sz="3100" dirty="0">
                <a:solidFill>
                  <a:srgbClr val="19652F"/>
                </a:solidFill>
              </a:rPr>
            </a:br>
            <a:r>
              <a:rPr lang="ru-RU" sz="3100" dirty="0">
                <a:solidFill>
                  <a:srgbClr val="19652F"/>
                </a:solidFill>
              </a:rPr>
              <a:t>Обеспечение здорового образа жизни и содействие благополучию для всех в любом возрасте</a:t>
            </a:r>
            <a:endParaRPr lang="ru-BY" sz="3100" dirty="0">
              <a:solidFill>
                <a:srgbClr val="1965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000" y="1971675"/>
            <a:ext cx="9085799" cy="513397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Обеспечение здорового образа жизни и содействие благополучию для всех в любом возрасте - важные составляющие устойчивого развития. Цель направлена на поддержание безопасных, качественных медицинских услуг, обеспечивающих доступ к квалифицированной медицинской помощи, являющейся неотъемлемым правом человека.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19652F"/>
                </a:solidFill>
              </a:rPr>
              <a:t>Цели 3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19652F"/>
                </a:solidFill>
              </a:rPr>
              <a:t>   458 государственных стандартов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19652F"/>
                </a:solidFill>
              </a:rPr>
              <a:t>   2122 международных стандарта </a:t>
            </a:r>
            <a:r>
              <a:rPr lang="en-US" sz="1800" b="1" dirty="0">
                <a:solidFill>
                  <a:srgbClr val="19652F"/>
                </a:solidFill>
              </a:rPr>
              <a:t>ISO</a:t>
            </a:r>
            <a:r>
              <a:rPr lang="be-BY" sz="1800" b="1" dirty="0">
                <a:solidFill>
                  <a:srgbClr val="19652F"/>
                </a:solidFill>
              </a:rPr>
              <a:t>.</a:t>
            </a:r>
            <a:endParaRPr lang="en-US" sz="1800" b="1" dirty="0">
              <a:solidFill>
                <a:srgbClr val="19652F"/>
              </a:solidFill>
            </a:endParaRPr>
          </a:p>
          <a:p>
            <a:pPr>
              <a:spcBef>
                <a:spcPts val="1800"/>
              </a:spcBef>
            </a:pPr>
            <a:endParaRPr lang="ru-RU" sz="2700" b="1" dirty="0">
              <a:solidFill>
                <a:srgbClr val="279B48"/>
              </a:solidFill>
            </a:endParaRPr>
          </a:p>
          <a:p>
            <a:endParaRPr lang="ru-BY" b="1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9C58CC-5B82-4AC6-A667-C4159068A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25" y="310502"/>
            <a:ext cx="1933200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587" y="577500"/>
            <a:ext cx="7685625" cy="1094398"/>
          </a:xfrm>
          <a:solidFill>
            <a:schemeClr val="bg1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400" dirty="0">
                <a:solidFill>
                  <a:srgbClr val="19652F"/>
                </a:solidFill>
              </a:rPr>
              <a:t>Цель 3.</a:t>
            </a:r>
            <a:r>
              <a:rPr lang="ru-RU" sz="3600" dirty="0">
                <a:solidFill>
                  <a:srgbClr val="19652F"/>
                </a:solidFill>
              </a:rPr>
              <a:t>  </a:t>
            </a:r>
            <a:br>
              <a:rPr lang="ru-RU" sz="3600" dirty="0">
                <a:solidFill>
                  <a:srgbClr val="19652F"/>
                </a:solidFill>
              </a:rPr>
            </a:br>
            <a:r>
              <a:rPr lang="ru-RU" sz="3100" dirty="0">
                <a:solidFill>
                  <a:srgbClr val="19652F"/>
                </a:solidFill>
              </a:rPr>
              <a:t>Государственные стандарты Республики Беларусь</a:t>
            </a:r>
            <a:endParaRPr lang="ru-BY" sz="3100" dirty="0">
              <a:solidFill>
                <a:srgbClr val="1965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471" y="2090999"/>
            <a:ext cx="9476754" cy="432508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СТБ ISO 45001-2020. </a:t>
            </a:r>
            <a:r>
              <a:rPr lang="ru-RU" sz="1800" dirty="0"/>
              <a:t>Системы менеджмента здоровья и безопасности при профессиональной деятельности. Требования и руководство по применению.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СТБ ISO 31000-2020. </a:t>
            </a:r>
            <a:r>
              <a:rPr lang="ru-RU" sz="1800" dirty="0"/>
              <a:t>Менеджмент рисков. Руководящие указания.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ГОСТ ISO 11156-2020. </a:t>
            </a:r>
            <a:r>
              <a:rPr lang="ru-RU" sz="1800" dirty="0"/>
              <a:t>Упаковка. Доступные конструкции. Общие требования.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ГОСТ </a:t>
            </a:r>
            <a:r>
              <a:rPr lang="en-US" sz="1800" b="1" dirty="0"/>
              <a:t>ISO 10993-4-2020</a:t>
            </a:r>
            <a:r>
              <a:rPr lang="ru-RU" sz="1800" b="1" dirty="0"/>
              <a:t>. </a:t>
            </a:r>
            <a:r>
              <a:rPr lang="ru-RU" sz="1800" dirty="0"/>
              <a:t>Изделия медицинские. Оценка биологического действия медицинских изделий. Часть 4. Исследования изделий, взаимодействующих с кровью.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ГОСТ </a:t>
            </a:r>
            <a:r>
              <a:rPr lang="en-US" sz="1800" b="1" dirty="0"/>
              <a:t>ISO 16972-2020</a:t>
            </a:r>
            <a:r>
              <a:rPr lang="ru-RU" sz="1800" b="1" dirty="0"/>
              <a:t>. </a:t>
            </a:r>
            <a:r>
              <a:rPr lang="ru-RU" sz="1800" dirty="0"/>
              <a:t>Система стандартов безопасности труда. Средства индивидуальной защиты органов дыхания. Словарь и графические символы.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ГОСТ </a:t>
            </a:r>
            <a:r>
              <a:rPr lang="en-US" sz="1800" b="1" dirty="0"/>
              <a:t>ISO 21148-2020</a:t>
            </a:r>
            <a:r>
              <a:rPr lang="ru-RU" sz="1800" b="1" dirty="0"/>
              <a:t>. </a:t>
            </a:r>
            <a:r>
              <a:rPr lang="ru-RU" sz="1800" dirty="0"/>
              <a:t>Продукция парфюмерно-косметическая. Микробиология. Общие требования к микробиологическому контролю.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/>
              <a:t>Полный перечень стандартов – см. </a:t>
            </a:r>
            <a:r>
              <a:rPr lang="ru-RU" sz="1800" dirty="0">
                <a:solidFill>
                  <a:srgbClr val="006600"/>
                </a:solidFill>
              </a:rPr>
              <a:t>ИПС «Стандарт».</a:t>
            </a:r>
          </a:p>
          <a:p>
            <a:pPr>
              <a:spcBef>
                <a:spcPts val="1800"/>
              </a:spcBef>
            </a:pPr>
            <a:endParaRPr lang="ru-RU" sz="1800" dirty="0">
              <a:solidFill>
                <a:srgbClr val="D3A029"/>
              </a:solidFill>
            </a:endParaRPr>
          </a:p>
          <a:p>
            <a:pPr>
              <a:spcBef>
                <a:spcPts val="1800"/>
              </a:spcBef>
            </a:pPr>
            <a:endParaRPr lang="ru-RU" dirty="0"/>
          </a:p>
          <a:p>
            <a:endParaRPr lang="ru-BY" dirty="0">
              <a:solidFill>
                <a:srgbClr val="EB1C2D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AB67C0-62BC-43FE-91B6-C429DEDC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01" y="158400"/>
            <a:ext cx="1932599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0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00" y="269403"/>
            <a:ext cx="8628600" cy="2024359"/>
          </a:xfrm>
          <a:noFill/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0A11"/>
                </a:solidFill>
              </a:rPr>
              <a:t>Цель 4.  </a:t>
            </a:r>
            <a:br>
              <a:rPr lang="ru-RU" sz="2800" dirty="0">
                <a:solidFill>
                  <a:srgbClr val="700A11"/>
                </a:solidFill>
              </a:rPr>
            </a:br>
            <a:r>
              <a:rPr lang="ru-RU" sz="2800" dirty="0">
                <a:solidFill>
                  <a:srgbClr val="700A11"/>
                </a:solidFill>
              </a:rPr>
              <a:t>Обеспечение всеохватного</a:t>
            </a:r>
            <a:br>
              <a:rPr lang="ru-RU" sz="2800" dirty="0">
                <a:solidFill>
                  <a:srgbClr val="700A11"/>
                </a:solidFill>
              </a:rPr>
            </a:br>
            <a:r>
              <a:rPr lang="ru-RU" sz="2800" dirty="0">
                <a:solidFill>
                  <a:srgbClr val="700A11"/>
                </a:solidFill>
              </a:rPr>
              <a:t>и справедливого качественного образования и поощрение возможности обучения </a:t>
            </a:r>
            <a:br>
              <a:rPr lang="ru-RU" sz="2800" dirty="0">
                <a:solidFill>
                  <a:srgbClr val="700A11"/>
                </a:solidFill>
              </a:rPr>
            </a:br>
            <a:r>
              <a:rPr lang="ru-RU" sz="2800" dirty="0">
                <a:solidFill>
                  <a:srgbClr val="700A11"/>
                </a:solidFill>
              </a:rPr>
              <a:t>на протяжении всей жизни для всех</a:t>
            </a:r>
            <a:endParaRPr lang="ru-BY" sz="2800" dirty="0">
              <a:solidFill>
                <a:srgbClr val="700A1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500" y="1752600"/>
            <a:ext cx="8628600" cy="4943475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800" dirty="0"/>
              <a:t>Реализация цели заключается в улучшении качества образовательных услуг и удовлетворении потребностей тех, кто пользуется данными услугами. Получение качественного образования закладывает основу для улучшения условий жизни людей и обеспечения устойчивого развития.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700A11"/>
                </a:solidFill>
              </a:rPr>
              <a:t>Цели 4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700A11"/>
                </a:solidFill>
              </a:rPr>
              <a:t>   57 государственных стандартов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700A11"/>
                </a:solidFill>
              </a:rPr>
              <a:t>   323 международных стандарта </a:t>
            </a:r>
            <a:r>
              <a:rPr lang="en-US" sz="1800" b="1" dirty="0">
                <a:solidFill>
                  <a:srgbClr val="700A11"/>
                </a:solidFill>
              </a:rPr>
              <a:t>ISO</a:t>
            </a:r>
            <a:r>
              <a:rPr lang="be-BY" sz="1800" b="1" dirty="0">
                <a:solidFill>
                  <a:srgbClr val="700A11"/>
                </a:solidFill>
              </a:rPr>
              <a:t>.</a:t>
            </a:r>
            <a:endParaRPr lang="en-US" sz="1800" b="1" dirty="0">
              <a:solidFill>
                <a:srgbClr val="700A11"/>
              </a:solidFill>
            </a:endParaRP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A4216A-5E20-4B6A-ADA9-C39BDC3F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0" y="269403"/>
            <a:ext cx="1933200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875" y="577500"/>
            <a:ext cx="7657050" cy="10943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0A11"/>
                </a:solidFill>
              </a:rPr>
              <a:t>Цель 4.  </a:t>
            </a:r>
            <a:br>
              <a:rPr lang="ru-RU" sz="2800" dirty="0">
                <a:solidFill>
                  <a:srgbClr val="700A11"/>
                </a:solidFill>
              </a:rPr>
            </a:br>
            <a:r>
              <a:rPr lang="ru-RU" sz="2800" dirty="0">
                <a:solidFill>
                  <a:srgbClr val="700A11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700A1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452" y="1955417"/>
            <a:ext cx="9486298" cy="43250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endParaRPr lang="ru-RU" sz="1800" b="1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900" b="1" dirty="0"/>
              <a:t>СТБ </a:t>
            </a:r>
            <a:r>
              <a:rPr lang="en-US" sz="1900" b="1" dirty="0"/>
              <a:t>ISO 30401-2021</a:t>
            </a:r>
            <a:r>
              <a:rPr lang="ru-RU" sz="1900" b="1" dirty="0"/>
              <a:t>.</a:t>
            </a:r>
            <a:r>
              <a:rPr lang="ru-RU" sz="1900" dirty="0"/>
              <a:t>	Системы менеджмента знаний. Требования.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900" b="1" dirty="0"/>
              <a:t>СТБ </a:t>
            </a:r>
            <a:r>
              <a:rPr lang="en-US" sz="1900" b="1" dirty="0"/>
              <a:t>ISO 56002-2021</a:t>
            </a:r>
            <a:r>
              <a:rPr lang="ru-RU" sz="1900" b="1" dirty="0"/>
              <a:t>.</a:t>
            </a:r>
            <a:r>
              <a:rPr lang="ru-RU" sz="1900" dirty="0"/>
              <a:t>	Менеджмент инноваций. Системы менеджмента инноваций. Руководство.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900" b="1" dirty="0"/>
              <a:t>СТБ </a:t>
            </a:r>
            <a:r>
              <a:rPr lang="en-US" sz="1900" b="1" dirty="0"/>
              <a:t>ISO 21001-2021</a:t>
            </a:r>
            <a:r>
              <a:rPr lang="ru-RU" sz="1900" b="1" dirty="0"/>
              <a:t>.</a:t>
            </a:r>
            <a:r>
              <a:rPr lang="ru-RU" sz="1900" dirty="0"/>
              <a:t>	Обучающие организации. Системы менеджмента повышения компетентности. Требования и руководство по применению.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900" b="1" dirty="0"/>
              <a:t>СТБ ISO 14001-2017.</a:t>
            </a:r>
            <a:r>
              <a:rPr lang="ru-RU" sz="1900" dirty="0"/>
              <a:t>	Системы менеджмента окружающей среды. Требования и руководство по применению.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900" b="1" dirty="0"/>
              <a:t>СТБ </a:t>
            </a:r>
            <a:r>
              <a:rPr lang="en-US" sz="1900" b="1" dirty="0"/>
              <a:t>ISO 15531-1-2011</a:t>
            </a:r>
            <a:r>
              <a:rPr lang="ru-RU" sz="1900" b="1" dirty="0"/>
              <a:t>.</a:t>
            </a:r>
            <a:r>
              <a:rPr lang="ru-RU" sz="1900" dirty="0"/>
              <a:t>	Системы автоматизации производства и их интеграция. Данные по управлению промышленным производством. Часть 1. Общий обзор.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sz="19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900" dirty="0"/>
              <a:t>Полный перечень стандартов – см. </a:t>
            </a:r>
            <a:r>
              <a:rPr lang="ru-RU" sz="1900" dirty="0">
                <a:solidFill>
                  <a:srgbClr val="993300"/>
                </a:solidFill>
              </a:rPr>
              <a:t>ИПС «Стандарт».</a:t>
            </a:r>
          </a:p>
          <a:p>
            <a:pPr>
              <a:spcBef>
                <a:spcPts val="1800"/>
              </a:spcBef>
            </a:pPr>
            <a:endParaRPr lang="ru-RU" dirty="0">
              <a:solidFill>
                <a:srgbClr val="D3A029"/>
              </a:solidFill>
            </a:endParaRPr>
          </a:p>
          <a:p>
            <a:pPr>
              <a:spcBef>
                <a:spcPts val="1800"/>
              </a:spcBef>
            </a:pPr>
            <a:endParaRPr lang="ru-RU" dirty="0"/>
          </a:p>
          <a:p>
            <a:endParaRPr lang="ru-BY" dirty="0">
              <a:solidFill>
                <a:srgbClr val="EB1C2D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FC27EE-4220-4FBB-8653-27FE4A347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54" y="178199"/>
            <a:ext cx="1932599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0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025" y="593551"/>
            <a:ext cx="8914350" cy="1272448"/>
          </a:xfrm>
          <a:noFill/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F180B"/>
                </a:solidFill>
              </a:rPr>
              <a:t>Цель 5.  </a:t>
            </a:r>
            <a:br>
              <a:rPr lang="ru-RU" sz="2800" dirty="0">
                <a:solidFill>
                  <a:srgbClr val="8F180B"/>
                </a:solidFill>
              </a:rPr>
            </a:br>
            <a:r>
              <a:rPr lang="ru-RU" sz="2800" dirty="0">
                <a:solidFill>
                  <a:srgbClr val="8F180B"/>
                </a:solidFill>
              </a:rPr>
              <a:t>Обеспечение гендерного равенства и расширение прав </a:t>
            </a:r>
            <a:br>
              <a:rPr lang="ru-RU" sz="2800" dirty="0">
                <a:solidFill>
                  <a:srgbClr val="8F180B"/>
                </a:solidFill>
              </a:rPr>
            </a:br>
            <a:r>
              <a:rPr lang="ru-RU" sz="2800" dirty="0">
                <a:solidFill>
                  <a:srgbClr val="8F180B"/>
                </a:solidFill>
              </a:rPr>
              <a:t>и возможностей всех женщин и девочек</a:t>
            </a:r>
            <a:endParaRPr lang="ru-BY" sz="2800" dirty="0">
              <a:solidFill>
                <a:srgbClr val="8F180B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025" y="2038350"/>
            <a:ext cx="9085799" cy="513397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Гендерное равенство является основным элементом социальной ответственности, а также возможностью для расширения прав для женщин. Гендерное равенство - необходимая основа для достижения мира, процветания и устойчивого развития. Поощрение гендерного равенства способствует формированию здорового общества, начиная с сокращения уровня бедности и заканчивая укреплением здоровья и благополучия людей.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AB1C0D"/>
                </a:solidFill>
              </a:rPr>
              <a:t>Цели 5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AB1C0D"/>
                </a:solidFill>
              </a:rPr>
              <a:t>   18 государственных стандартов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AB1C0D"/>
                </a:solidFill>
              </a:rPr>
              <a:t>   112 международных стандартов </a:t>
            </a:r>
            <a:r>
              <a:rPr lang="en-US" sz="1800" b="1" dirty="0">
                <a:solidFill>
                  <a:srgbClr val="AB1C0D"/>
                </a:solidFill>
              </a:rPr>
              <a:t>ISO</a:t>
            </a:r>
            <a:r>
              <a:rPr lang="be-BY" sz="1800" b="1" dirty="0">
                <a:solidFill>
                  <a:srgbClr val="AB1C0D"/>
                </a:solidFill>
              </a:rPr>
              <a:t>.</a:t>
            </a:r>
            <a:endParaRPr lang="en-US" sz="1800" b="1" dirty="0">
              <a:solidFill>
                <a:srgbClr val="AB1C0D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dirty="0">
              <a:solidFill>
                <a:srgbClr val="EF402B"/>
              </a:solidFill>
            </a:endParaRP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DDB5E-40E0-4FFC-A65B-1FF09419C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5" y="263175"/>
            <a:ext cx="1927644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450" y="376183"/>
            <a:ext cx="7289100" cy="10943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AB1C0D"/>
                </a:solidFill>
              </a:rPr>
              <a:t>Цель 5.  </a:t>
            </a:r>
            <a:br>
              <a:rPr lang="ru-RU" sz="2800" dirty="0">
                <a:solidFill>
                  <a:srgbClr val="AB1C0D"/>
                </a:solidFill>
              </a:rPr>
            </a:br>
            <a:r>
              <a:rPr lang="ru-RU" sz="2800" dirty="0">
                <a:solidFill>
                  <a:srgbClr val="AB1C0D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AB1C0D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853" y="1470581"/>
            <a:ext cx="9524421" cy="5547676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lnSpc>
                <a:spcPct val="100000"/>
              </a:lnSpc>
            </a:pPr>
            <a:r>
              <a:rPr lang="ru-RU" sz="1700" b="1" dirty="0"/>
              <a:t>СТБ ISO 45001-2020. </a:t>
            </a:r>
            <a:r>
              <a:rPr lang="ru-RU" sz="1700" dirty="0"/>
              <a:t>Системы менеджмента здоровья и безопасности при профессиональной деятельности. Требования и руководство по применению.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700" b="1" dirty="0"/>
              <a:t>СТБ ИСО 14738-2007. </a:t>
            </a:r>
            <a:r>
              <a:rPr lang="ru-RU" sz="1700" dirty="0"/>
              <a:t>Безопасность машин. Антропометрические требования для проектирования рабочих мест машин.</a:t>
            </a:r>
            <a:endParaRPr lang="ru-RU" sz="1700" dirty="0">
              <a:solidFill>
                <a:srgbClr val="EF402B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700" b="1" dirty="0"/>
              <a:t>ГОСТ </a:t>
            </a:r>
            <a:r>
              <a:rPr lang="en-US" sz="1700" b="1" dirty="0"/>
              <a:t>ISO 15534-1-2016</a:t>
            </a:r>
            <a:r>
              <a:rPr lang="ru-RU" sz="1700" b="1" dirty="0"/>
              <a:t>. </a:t>
            </a:r>
            <a:r>
              <a:rPr lang="ru-RU" sz="1700" dirty="0"/>
              <a:t>Эргономическое проектирование машин для обеспечения безопасности. Часть 1. Принципы определения размеров проемов для доступа всего тела человека внутрь машины.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700" b="1" dirty="0"/>
              <a:t>ГОСТ </a:t>
            </a:r>
            <a:r>
              <a:rPr lang="en-US" sz="1700" b="1" dirty="0"/>
              <a:t>ISO 22745-1-2016</a:t>
            </a:r>
            <a:r>
              <a:rPr lang="ru-RU" sz="1700" b="1" dirty="0"/>
              <a:t>. </a:t>
            </a:r>
            <a:r>
              <a:rPr lang="ru-RU" sz="1700" dirty="0"/>
              <a:t>Системы промышленной автоматизации и интеграция. Открытые технические словари и их применение к основным данным. Часть 1. Общие сведения и основополагающие принципы.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700" b="1" dirty="0"/>
              <a:t>СТБ </a:t>
            </a:r>
            <a:r>
              <a:rPr lang="en-US" sz="1700" b="1" dirty="0"/>
              <a:t>ISO 9712-2016</a:t>
            </a:r>
            <a:r>
              <a:rPr lang="ru-RU" sz="1700" b="1" dirty="0"/>
              <a:t>. </a:t>
            </a:r>
            <a:r>
              <a:rPr lang="ru-RU" sz="1700" dirty="0"/>
              <a:t>Контроль неразрушающий. Квалификация и сертификация персонала в области неразрушающего контроля.</a:t>
            </a:r>
            <a:endParaRPr lang="ru-RU" sz="1700" dirty="0">
              <a:solidFill>
                <a:srgbClr val="EF402B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700" dirty="0"/>
              <a:t>Полный перечень стандартов – см. </a:t>
            </a:r>
            <a:r>
              <a:rPr lang="ru-RU" sz="1700" dirty="0">
                <a:solidFill>
                  <a:srgbClr val="C00000"/>
                </a:solidFill>
              </a:rPr>
              <a:t>ИПС «Стандарт».</a:t>
            </a:r>
          </a:p>
          <a:p>
            <a:pPr marL="0" indent="0">
              <a:buNone/>
            </a:pPr>
            <a:endParaRPr lang="ru-BY" sz="1800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DDB5E-40E0-4FFC-A65B-1FF09419C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244125"/>
            <a:ext cx="1927644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27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400" y="480149"/>
            <a:ext cx="9765600" cy="1381125"/>
          </a:xfrm>
          <a:noFill/>
        </p:spPr>
        <p:txBody>
          <a:bodyPr>
            <a:noAutofit/>
          </a:bodyPr>
          <a:lstStyle/>
          <a:p>
            <a:pPr>
              <a:tabLst>
                <a:tab pos="720725" algn="l"/>
              </a:tabLst>
            </a:pPr>
            <a:r>
              <a:rPr lang="ru-RU" sz="2800" dirty="0">
                <a:solidFill>
                  <a:srgbClr val="00809E"/>
                </a:solidFill>
              </a:rPr>
              <a:t>Цель 6.</a:t>
            </a:r>
            <a:br>
              <a:rPr lang="ru-RU" sz="2800" dirty="0">
                <a:solidFill>
                  <a:srgbClr val="00809E"/>
                </a:solidFill>
              </a:rPr>
            </a:br>
            <a:r>
              <a:rPr lang="ru-RU" sz="2800" dirty="0">
                <a:solidFill>
                  <a:srgbClr val="00809E"/>
                </a:solidFill>
              </a:rPr>
              <a:t>Обеспечение наличия и рационального использования водных ресурсов </a:t>
            </a:r>
            <a:br>
              <a:rPr lang="ru-RU" sz="2800" dirty="0">
                <a:solidFill>
                  <a:srgbClr val="00809E"/>
                </a:solidFill>
              </a:rPr>
            </a:br>
            <a:r>
              <a:rPr lang="ru-RU" sz="2800" dirty="0">
                <a:solidFill>
                  <a:srgbClr val="00809E"/>
                </a:solidFill>
              </a:rPr>
              <a:t>и санитарии для всех</a:t>
            </a:r>
            <a:endParaRPr lang="ru-BY" sz="2800" dirty="0">
              <a:solidFill>
                <a:srgbClr val="00809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400" y="2228850"/>
            <a:ext cx="8927399" cy="462915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800" dirty="0"/>
              <a:t>Вопросы управления водными ресурсами, такими как сточные воды и канализационные сети до повторного использования воды, эффективное орошение, определение водного баланса, а также деятельность в сфере услуг, относящихся к системам питьевого водоснабжения - основные аспекты данной цели.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00809E"/>
                </a:solidFill>
              </a:rPr>
              <a:t>Цели 6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09E"/>
                </a:solidFill>
              </a:rPr>
              <a:t>   50 государственных стандартов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09E"/>
                </a:solidFill>
              </a:rPr>
              <a:t>   380 международных стандартов </a:t>
            </a:r>
            <a:r>
              <a:rPr lang="en-US" sz="1800" b="1" dirty="0">
                <a:solidFill>
                  <a:srgbClr val="00809E"/>
                </a:solidFill>
              </a:rPr>
              <a:t>ISO</a:t>
            </a:r>
            <a:r>
              <a:rPr lang="be-BY" sz="1800" b="1" dirty="0">
                <a:solidFill>
                  <a:srgbClr val="00809E"/>
                </a:solidFill>
              </a:rPr>
              <a:t>.</a:t>
            </a:r>
            <a:endParaRPr lang="en-US" sz="1800" b="1" dirty="0">
              <a:solidFill>
                <a:srgbClr val="00809E"/>
              </a:solidFill>
            </a:endParaRPr>
          </a:p>
          <a:p>
            <a:pPr>
              <a:lnSpc>
                <a:spcPct val="100000"/>
              </a:lnSpc>
            </a:pPr>
            <a:endParaRPr lang="ru-RU" sz="2700" dirty="0">
              <a:solidFill>
                <a:srgbClr val="00AED9"/>
              </a:solidFill>
            </a:endParaRP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C335D-A48E-477A-BBDE-71EA47EC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295650"/>
            <a:ext cx="1927214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0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50" y="577801"/>
            <a:ext cx="7733250" cy="10943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809E"/>
                </a:solidFill>
              </a:rPr>
              <a:t>Цель 6.</a:t>
            </a:r>
            <a:br>
              <a:rPr lang="ru-RU" sz="2800" dirty="0">
                <a:solidFill>
                  <a:srgbClr val="00809E"/>
                </a:solidFill>
              </a:rPr>
            </a:br>
            <a:r>
              <a:rPr lang="ru-RU" sz="2800" dirty="0">
                <a:solidFill>
                  <a:srgbClr val="00809E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00809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775" y="2091600"/>
            <a:ext cx="9519975" cy="5133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ГОСТ 34744-2021. </a:t>
            </a:r>
            <a:r>
              <a:rPr lang="ru-RU" sz="1800" dirty="0"/>
              <a:t>Вода питьевая. Определение бромид- и йодид-ионов методом капиллярного электрофореза.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ГОСТ 34786-2021. </a:t>
            </a:r>
            <a:r>
              <a:rPr lang="ru-RU" sz="1800" dirty="0"/>
              <a:t>Вода питьевая. Методы определения общего числа микроорганизмов, </a:t>
            </a:r>
            <a:r>
              <a:rPr lang="ru-RU" sz="1800" dirty="0" err="1"/>
              <a:t>колиформных</a:t>
            </a:r>
            <a:r>
              <a:rPr lang="ru-RU" sz="1800" dirty="0"/>
              <a:t> бактерий, </a:t>
            </a:r>
            <a:r>
              <a:rPr lang="ru-RU" sz="1800" dirty="0" err="1"/>
              <a:t>Escherichia</a:t>
            </a:r>
            <a:r>
              <a:rPr lang="ru-RU" sz="1800" dirty="0"/>
              <a:t> </a:t>
            </a:r>
            <a:r>
              <a:rPr lang="ru-RU" sz="1800" dirty="0" err="1"/>
              <a:t>coli</a:t>
            </a:r>
            <a:r>
              <a:rPr lang="ru-RU" sz="1800" dirty="0"/>
              <a:t>, </a:t>
            </a:r>
            <a:r>
              <a:rPr lang="ru-RU" sz="1800" dirty="0" err="1"/>
              <a:t>Pseudomonas</a:t>
            </a:r>
            <a:r>
              <a:rPr lang="ru-RU" sz="1800" dirty="0"/>
              <a:t> </a:t>
            </a:r>
            <a:r>
              <a:rPr lang="ru-RU" sz="1800" dirty="0" err="1"/>
              <a:t>aeruginosa</a:t>
            </a:r>
            <a:r>
              <a:rPr lang="ru-RU" sz="1800" dirty="0"/>
              <a:t> и энтерококков.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ГОСТ Р 56237-2014 (ИСО 5667-5:2006). </a:t>
            </a:r>
            <a:r>
              <a:rPr lang="ru-RU" sz="1800" dirty="0"/>
              <a:t>Вода питьевая. Отбор проб на станциях водоподготовки и в трубопроводных распределительных системах.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СТБ 2575-2020. </a:t>
            </a:r>
            <a:r>
              <a:rPr lang="ru-RU" sz="1800" dirty="0"/>
              <a:t>Установки для умягчения воды. Общие технические условия.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ГОСТ </a:t>
            </a:r>
            <a:r>
              <a:rPr lang="en-US" sz="1800" b="1" dirty="0"/>
              <a:t>ISO 4064-1-2017</a:t>
            </a:r>
            <a:r>
              <a:rPr lang="ru-RU" sz="1800" b="1" dirty="0"/>
              <a:t>. </a:t>
            </a:r>
            <a:r>
              <a:rPr lang="ru-RU" sz="1800" dirty="0"/>
              <a:t>Счетчики холодной и горячей воды. Часть 1. Метрологические и технические требования.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Полный перечень стандартов – см. </a:t>
            </a:r>
            <a:r>
              <a:rPr lang="ru-RU" sz="1800" dirty="0">
                <a:solidFill>
                  <a:srgbClr val="006BB6"/>
                </a:solidFill>
              </a:rPr>
              <a:t>ИПС «Стандарт».</a:t>
            </a:r>
          </a:p>
          <a:p>
            <a:pPr marL="0" indent="0">
              <a:buNone/>
            </a:pPr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C335D-A48E-477A-BBDE-71EA47EC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158400"/>
            <a:ext cx="1927214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0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400" y="663527"/>
            <a:ext cx="8689275" cy="1329299"/>
          </a:xfrm>
          <a:noFill/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F8F01"/>
                </a:solidFill>
              </a:rPr>
              <a:t>Цель 7.  </a:t>
            </a:r>
            <a:br>
              <a:rPr lang="ru-RU" sz="2800" dirty="0">
                <a:solidFill>
                  <a:srgbClr val="CF8F01"/>
                </a:solidFill>
              </a:rPr>
            </a:br>
            <a:r>
              <a:rPr lang="ru-RU" sz="2800" dirty="0">
                <a:solidFill>
                  <a:srgbClr val="CF8F01"/>
                </a:solidFill>
              </a:rPr>
              <a:t>Обеспечение всеобщего доступа </a:t>
            </a:r>
            <a:br>
              <a:rPr lang="ru-RU" sz="2800" dirty="0">
                <a:solidFill>
                  <a:srgbClr val="CF8F01"/>
                </a:solidFill>
              </a:rPr>
            </a:br>
            <a:r>
              <a:rPr lang="ru-RU" sz="2800" dirty="0">
                <a:solidFill>
                  <a:srgbClr val="CF8F01"/>
                </a:solidFill>
              </a:rPr>
              <a:t>к недорогим, надежным, устойчивым </a:t>
            </a:r>
            <a:br>
              <a:rPr lang="ru-RU" sz="2800" dirty="0">
                <a:solidFill>
                  <a:srgbClr val="CF8F01"/>
                </a:solidFill>
              </a:rPr>
            </a:br>
            <a:r>
              <a:rPr lang="ru-RU" sz="2800" dirty="0">
                <a:solidFill>
                  <a:srgbClr val="CF8F01"/>
                </a:solidFill>
              </a:rPr>
              <a:t>и современным источникам энергии </a:t>
            </a:r>
            <a:br>
              <a:rPr lang="ru-RU" sz="2800" dirty="0">
                <a:solidFill>
                  <a:srgbClr val="CF8F01"/>
                </a:solidFill>
              </a:rPr>
            </a:br>
            <a:r>
              <a:rPr lang="ru-RU" sz="2800" dirty="0">
                <a:solidFill>
                  <a:srgbClr val="CF8F01"/>
                </a:solidFill>
              </a:rPr>
              <a:t>для всех</a:t>
            </a:r>
            <a:endParaRPr lang="ru-BY" sz="2800" dirty="0">
              <a:solidFill>
                <a:srgbClr val="CF8F0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400" y="2066925"/>
            <a:ext cx="8927399" cy="513397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/>
              <a:t>Устойчивая энергетика необходима для укрепления экономики, защиты экосистем и достижения энергетического равновесия. Цель направлена на обеспечение устойчивого энергоснабжения, доступа к источникам энергии, решение проблем в области повышения энергоэффективности и возобновляемых источников энергии.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CF8F01"/>
                </a:solidFill>
              </a:rPr>
              <a:t>Цели 7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F8F01"/>
                </a:solidFill>
              </a:rPr>
              <a:t>   167 государственных стандартов Республики Беларусь;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F8F01"/>
                </a:solidFill>
              </a:rPr>
              <a:t>   588 международных стандартов </a:t>
            </a:r>
            <a:r>
              <a:rPr lang="en-US" sz="1800" b="1" dirty="0">
                <a:solidFill>
                  <a:srgbClr val="CF8F01"/>
                </a:solidFill>
              </a:rPr>
              <a:t>ISO</a:t>
            </a:r>
            <a:r>
              <a:rPr lang="be-BY" sz="1800" b="1" dirty="0">
                <a:solidFill>
                  <a:srgbClr val="CF8F01"/>
                </a:solidFill>
              </a:rPr>
              <a:t>.</a:t>
            </a:r>
            <a:endParaRPr lang="en-US" sz="1800" b="1" dirty="0">
              <a:solidFill>
                <a:srgbClr val="CF8F01"/>
              </a:solidFill>
            </a:endParaRPr>
          </a:p>
          <a:p>
            <a:pPr>
              <a:spcBef>
                <a:spcPts val="1800"/>
              </a:spcBef>
            </a:pPr>
            <a:endParaRPr lang="ru-RU" sz="2700" dirty="0">
              <a:solidFill>
                <a:srgbClr val="FDB713"/>
              </a:solidFill>
            </a:endParaRP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8AA04B-2252-4BF9-B31C-458EAF84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0" y="282225"/>
            <a:ext cx="1933200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1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1270" y="-431932"/>
            <a:ext cx="11507430" cy="8319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806935">
            <a:off x="-1391595" y="-1310421"/>
            <a:ext cx="3905250" cy="83191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2E6CC9-2811-4DE4-8094-DF12FE5F4E93}"/>
              </a:ext>
            </a:extLst>
          </p:cNvPr>
          <p:cNvSpPr txBox="1"/>
          <p:nvPr/>
        </p:nvSpPr>
        <p:spPr>
          <a:xfrm>
            <a:off x="2971513" y="689475"/>
            <a:ext cx="79819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BY" sz="2000" b="1" dirty="0"/>
              <a:t>Ежегодно </a:t>
            </a:r>
            <a:r>
              <a:rPr lang="ru-BY" sz="2000" b="1" dirty="0">
                <a:solidFill>
                  <a:srgbClr val="008A5E"/>
                </a:solidFill>
              </a:rPr>
              <a:t>14 октября </a:t>
            </a:r>
            <a:r>
              <a:rPr lang="ru-BY" sz="2000" b="1" dirty="0"/>
              <a:t>мировая научно-техническая общественность отмечает Всемирный день стандартизации.</a:t>
            </a:r>
          </a:p>
          <a:p>
            <a:endParaRPr lang="ru-RU" sz="2000" b="1" dirty="0"/>
          </a:p>
          <a:p>
            <a:r>
              <a:rPr lang="ru-BY" sz="2000" b="1" dirty="0"/>
              <a:t>В Республике Беларусь с 2000 г. этот день является профессиональным праздником – Днем стандартизации, подчеркивая стратегическую ценность этой деятельности для государства, экономики и общества, признавая вклад тысяч специалистов в ее развитие.</a:t>
            </a:r>
          </a:p>
          <a:p>
            <a:endParaRPr lang="ru-RU" sz="2000" b="1" dirty="0"/>
          </a:p>
          <a:p>
            <a:r>
              <a:rPr lang="ru-BY" sz="2000" b="1" dirty="0"/>
              <a:t>Каждый год праздник во всем мире проходит под определенным девизом</a:t>
            </a:r>
            <a:r>
              <a:rPr lang="ru-RU" sz="2000" b="1" dirty="0"/>
              <a:t>, определяемым руководителями ведущих международных организаций по стандартизации (IEC, ISO и ITU)</a:t>
            </a:r>
            <a:r>
              <a:rPr lang="ru-BY" sz="2000" b="1" dirty="0"/>
              <a:t>. </a:t>
            </a:r>
            <a:r>
              <a:rPr lang="ru-RU" sz="2000" b="1" dirty="0"/>
              <a:t>Тема в </a:t>
            </a:r>
            <a:r>
              <a:rPr lang="ru-BY" sz="2000" b="1" dirty="0"/>
              <a:t>202</a:t>
            </a:r>
            <a:r>
              <a:rPr lang="ru-RU" sz="2000" b="1" dirty="0"/>
              <a:t>2</a:t>
            </a:r>
            <a:r>
              <a:rPr lang="ru-BY" sz="2000" b="1" dirty="0"/>
              <a:t> г. звучит так: </a:t>
            </a:r>
            <a:r>
              <a:rPr lang="ru-BY" sz="2000" b="1" dirty="0">
                <a:solidFill>
                  <a:srgbClr val="008A5E"/>
                </a:solidFill>
              </a:rPr>
              <a:t>«Стандарты для достижения Целей устойчивого развития»</a:t>
            </a:r>
            <a:r>
              <a:rPr lang="ru-RU" sz="2000" b="1" dirty="0">
                <a:solidFill>
                  <a:srgbClr val="008A5E"/>
                </a:solidFill>
              </a:rPr>
              <a:t> </a:t>
            </a:r>
            <a:r>
              <a:rPr lang="ru-RU" sz="2000" b="1" dirty="0"/>
              <a:t>и тем самым продолжает кампанию, отражающую роль стандартов в реализации Повестки дня – 2030, начатую в 2021 г</a:t>
            </a:r>
            <a:r>
              <a:rPr lang="ru-BY" sz="20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6" y="426608"/>
            <a:ext cx="794660" cy="2628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875907" y="-1205646"/>
            <a:ext cx="4457181" cy="8319139"/>
          </a:xfrm>
          <a:prstGeom prst="rect">
            <a:avLst/>
          </a:prstGeom>
          <a:solidFill>
            <a:srgbClr val="008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21stcenturyrelocations.com/images/about/05.png"/>
          <p:cNvPicPr>
            <a:picLocks noChangeAspect="1" noChangeArrowheads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1" y="383834"/>
            <a:ext cx="1457757" cy="13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0944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25" y="577801"/>
            <a:ext cx="7342725" cy="10943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F8F01"/>
                </a:solidFill>
              </a:rPr>
              <a:t>Цель 7.  </a:t>
            </a:r>
            <a:br>
              <a:rPr lang="ru-RU" sz="2800" dirty="0">
                <a:solidFill>
                  <a:srgbClr val="CF8F01"/>
                </a:solidFill>
              </a:rPr>
            </a:br>
            <a:r>
              <a:rPr lang="ru-RU" sz="2800" dirty="0">
                <a:solidFill>
                  <a:srgbClr val="CF8F01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CF8F0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724025"/>
            <a:ext cx="9629775" cy="5133975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>
              <a:spcBef>
                <a:spcPts val="2400"/>
              </a:spcBef>
            </a:pPr>
            <a:r>
              <a:rPr lang="ru-RU" sz="2600" b="1" dirty="0"/>
              <a:t>ГОСТ </a:t>
            </a:r>
            <a:r>
              <a:rPr lang="en-US" sz="2600" b="1" dirty="0"/>
              <a:t>ISO 50001-2021</a:t>
            </a:r>
            <a:r>
              <a:rPr lang="ru-RU" sz="2600" b="1" dirty="0"/>
              <a:t>. </a:t>
            </a:r>
            <a:r>
              <a:rPr lang="ru-RU" sz="2600" dirty="0"/>
              <a:t>Системы энергетического менеджмента. Требования и руководство по применению.</a:t>
            </a:r>
          </a:p>
          <a:p>
            <a:pPr>
              <a:spcBef>
                <a:spcPts val="2400"/>
              </a:spcBef>
            </a:pPr>
            <a:r>
              <a:rPr lang="ru-RU" sz="2600" b="1" dirty="0"/>
              <a:t>СТБ IEC 62840-2-2021. </a:t>
            </a:r>
            <a:r>
              <a:rPr lang="ru-RU" sz="2600" dirty="0"/>
              <a:t>Система замены батареи электрического транспортного средства. Часть 2. Требования безопасности.</a:t>
            </a:r>
          </a:p>
          <a:p>
            <a:pPr>
              <a:spcBef>
                <a:spcPts val="2400"/>
              </a:spcBef>
            </a:pPr>
            <a:r>
              <a:rPr lang="ru-RU" sz="2600" b="1" dirty="0"/>
              <a:t>СТБ 2594-2021.  </a:t>
            </a:r>
            <a:r>
              <a:rPr lang="ru-RU" sz="2600" dirty="0"/>
              <a:t>Низковольтные электрические установки. Практическое руководство. Силовые установки для внешнего подключения электрических транспортных средств или гибридных электрических транспортных средств.</a:t>
            </a:r>
          </a:p>
          <a:p>
            <a:pPr>
              <a:spcBef>
                <a:spcPts val="2400"/>
              </a:spcBef>
            </a:pPr>
            <a:r>
              <a:rPr lang="ru-RU" sz="2600" b="1" dirty="0"/>
              <a:t>СТБ IEC 63119-1-2021. </a:t>
            </a:r>
            <a:r>
              <a:rPr lang="ru-RU" sz="2600" dirty="0"/>
              <a:t>Обмен информацией для службы роуминга при зарядке электрических транспортных средств. Часть 1. Общие положения.</a:t>
            </a:r>
          </a:p>
          <a:p>
            <a:pPr>
              <a:spcBef>
                <a:spcPts val="2400"/>
              </a:spcBef>
            </a:pPr>
            <a:r>
              <a:rPr lang="ru-RU" sz="2600" b="1" dirty="0"/>
              <a:t>ГОСТ </a:t>
            </a:r>
            <a:r>
              <a:rPr lang="en-US" sz="2600" b="1" dirty="0"/>
              <a:t>IEC 62040-3-2018</a:t>
            </a:r>
            <a:r>
              <a:rPr lang="ru-RU" sz="2600" b="1" dirty="0"/>
              <a:t>. </a:t>
            </a:r>
            <a:r>
              <a:rPr lang="ru-RU" sz="2600" dirty="0"/>
              <a:t>Системы бесперебойного энергоснабжения (UPS). Часть 3. Метод установления эксплуатационных характеристик и требования к испытаниям.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600" dirty="0"/>
              <a:t>Полный перечень стандартов – см. </a:t>
            </a:r>
            <a:r>
              <a:rPr lang="ru-RU" sz="2600" dirty="0">
                <a:solidFill>
                  <a:srgbClr val="A16F01"/>
                </a:solidFill>
              </a:rPr>
              <a:t>ИПС «Стандарт»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8AA04B-2252-4BF9-B31C-458EAF84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1933200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89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998" y="367950"/>
            <a:ext cx="8885775" cy="2270475"/>
          </a:xfrm>
          <a:noFill/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F1838"/>
                </a:solidFill>
              </a:rPr>
              <a:t>Цель 8.  </a:t>
            </a:r>
            <a:br>
              <a:rPr lang="ru-RU" sz="2800" dirty="0">
                <a:solidFill>
                  <a:srgbClr val="8F1838"/>
                </a:solidFill>
              </a:rPr>
            </a:br>
            <a:r>
              <a:rPr lang="ru-RU" sz="2800" dirty="0">
                <a:solidFill>
                  <a:srgbClr val="8F1838"/>
                </a:solidFill>
              </a:rPr>
              <a:t>Содействие поступательному, всеохватному и устойчивому экономическому росту, полной и производительной занятости и достойной работе для всех</a:t>
            </a:r>
            <a:endParaRPr lang="ru-BY" sz="2800" dirty="0">
              <a:solidFill>
                <a:srgbClr val="8F1838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011" y="1971675"/>
            <a:ext cx="8985788" cy="513397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Для обеспечения устойчивого экономического роста необходимо создавать достойные условия работы для всех людей трудоспособного возраста, стимулирующие развитие экономики без вреда для окружающей среды. Важнейшими компонентами поступательного и всеохватного экономического роста являются повышение производительности труда, снижение уровня безработицы, обеспечение достойных условий труда, полной занятости и расширение доступа к финансовым услугам и льготам.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8F1838"/>
                </a:solidFill>
              </a:rPr>
              <a:t>Цели 8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8F1838"/>
                </a:solidFill>
              </a:rPr>
              <a:t>   342 государственных стандарта Республики Беларусь;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8F1838"/>
                </a:solidFill>
              </a:rPr>
              <a:t>   1817 международных стандартов </a:t>
            </a:r>
            <a:r>
              <a:rPr lang="en-US" sz="1800" b="1" dirty="0">
                <a:solidFill>
                  <a:srgbClr val="8F1838"/>
                </a:solidFill>
              </a:rPr>
              <a:t>ISO</a:t>
            </a:r>
            <a:r>
              <a:rPr lang="be-BY" sz="1800" b="1" dirty="0">
                <a:solidFill>
                  <a:srgbClr val="8F1838"/>
                </a:solidFill>
              </a:rPr>
              <a:t>.</a:t>
            </a:r>
            <a:endParaRPr lang="en-US" sz="1800" b="1" dirty="0">
              <a:solidFill>
                <a:srgbClr val="8F1838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ru-RU" sz="2600" dirty="0">
              <a:solidFill>
                <a:srgbClr val="8F1838"/>
              </a:solidFill>
            </a:endParaRP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C05CD-A0DD-4491-9ED8-7F8E0B535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03" y="367950"/>
            <a:ext cx="1926295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8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00" y="577801"/>
            <a:ext cx="7095075" cy="10943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F1838"/>
                </a:solidFill>
              </a:rPr>
              <a:t>Цель 8.  </a:t>
            </a:r>
            <a:br>
              <a:rPr lang="ru-RU" sz="2800" dirty="0">
                <a:solidFill>
                  <a:srgbClr val="8F1838"/>
                </a:solidFill>
              </a:rPr>
            </a:br>
            <a:r>
              <a:rPr lang="ru-RU" sz="2800" dirty="0">
                <a:solidFill>
                  <a:srgbClr val="8F1838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8F1838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6" y="1424549"/>
            <a:ext cx="9639300" cy="5133975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СТБ </a:t>
            </a:r>
            <a:r>
              <a:rPr lang="en-US" sz="1800" b="1" dirty="0"/>
              <a:t>ISO 30401-2021. </a:t>
            </a:r>
            <a:r>
              <a:rPr lang="ru-RU" sz="1800" dirty="0"/>
              <a:t>Системы менеджмента знаний. Требования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СТБ </a:t>
            </a:r>
            <a:r>
              <a:rPr lang="en-US" sz="1800" b="1" dirty="0"/>
              <a:t>ISO 56002-2021</a:t>
            </a:r>
            <a:r>
              <a:rPr lang="ru-RU" sz="1800" b="1" dirty="0"/>
              <a:t>. </a:t>
            </a:r>
            <a:r>
              <a:rPr lang="ru-RU" sz="1800" dirty="0"/>
              <a:t>Менеджмент инноваций. Системы менеджмента инноваций. Руководство.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СТБ ISO 31000-2020. </a:t>
            </a:r>
            <a:r>
              <a:rPr lang="ru-RU" sz="1800" dirty="0"/>
              <a:t>Менеджмент рисков. Руководящие указания.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СТБ ISO 37001-2020. </a:t>
            </a:r>
            <a:r>
              <a:rPr lang="ru-RU" sz="1800" dirty="0"/>
              <a:t>Системы менеджмента борьбы со взяточничеством. Требования и руководство по применению.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СТБ ISO 45001-2020. </a:t>
            </a:r>
            <a:r>
              <a:rPr lang="ru-RU" sz="1800" dirty="0"/>
              <a:t>Системы менеджмента здоровья и безопасности при профессиональной деятельности. Требования и руководство по применению.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800" b="1" dirty="0"/>
              <a:t>ГОСТ </a:t>
            </a:r>
            <a:r>
              <a:rPr lang="en-US" sz="1800" b="1" dirty="0"/>
              <a:t>ISO 14123-1-2020</a:t>
            </a:r>
            <a:r>
              <a:rPr lang="ru-RU" sz="1800" b="1" dirty="0"/>
              <a:t>. </a:t>
            </a:r>
            <a:r>
              <a:rPr lang="ru-RU" sz="1800" dirty="0"/>
              <a:t>Безопасность машин. Снижение рисков для здоровья от опасных веществ, выделяемых машинами. Часть 1. Принципы и технические требования для изготовителей машин.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800" dirty="0"/>
              <a:t>Полный перечень стандартов – см. </a:t>
            </a:r>
            <a:r>
              <a:rPr lang="ru-RU" sz="1800" dirty="0">
                <a:solidFill>
                  <a:srgbClr val="990000"/>
                </a:solidFill>
              </a:rPr>
              <a:t>ИПС «Стандарт».</a:t>
            </a:r>
          </a:p>
          <a:p>
            <a:pPr marL="0" indent="0">
              <a:buNone/>
            </a:pPr>
            <a:endParaRPr lang="ru-BY" sz="1900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C05CD-A0DD-4491-9ED8-7F8E0B535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158400"/>
            <a:ext cx="1926295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41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575" y="606237"/>
            <a:ext cx="9548446" cy="1094398"/>
          </a:xfrm>
          <a:solidFill>
            <a:srgbClr val="D9D9D9"/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14C0B"/>
                </a:solidFill>
              </a:rPr>
              <a:t>Цель 9.  </a:t>
            </a:r>
            <a:br>
              <a:rPr lang="ru-RU" sz="2800" dirty="0">
                <a:solidFill>
                  <a:srgbClr val="C14C0B"/>
                </a:solidFill>
              </a:rPr>
            </a:br>
            <a:r>
              <a:rPr lang="ru-RU" sz="2800" dirty="0">
                <a:solidFill>
                  <a:srgbClr val="C14C0B"/>
                </a:solidFill>
              </a:rPr>
              <a:t>Создание стойкой инфраструктуры, содействие всеохватной и устойчивой индустриализации </a:t>
            </a:r>
            <a:br>
              <a:rPr lang="ru-RU" sz="2800" dirty="0">
                <a:solidFill>
                  <a:srgbClr val="C14C0B"/>
                </a:solidFill>
              </a:rPr>
            </a:br>
            <a:r>
              <a:rPr lang="ru-RU" sz="2800" dirty="0">
                <a:solidFill>
                  <a:srgbClr val="C14C0B"/>
                </a:solidFill>
              </a:rPr>
              <a:t>и инновациям</a:t>
            </a:r>
            <a:endParaRPr lang="ru-BY" sz="2800" dirty="0">
              <a:solidFill>
                <a:srgbClr val="C14C0B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675" y="1905000"/>
            <a:ext cx="9076274" cy="513397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/>
              <a:t>Инвестиции в инфраструктуру, а именно, в транспорт, ирригационные системы, энергоснабжение, информационные и коммуникационные технологии, необходимы для достижения устойчивого развития и расширения прав и возможностей населения во многих странах. Для обеспечения роста производительности и доходов, а также для улучшения результатов оказания медицинских и образовательных услуг необходимо вкладывать средства в инфраструктуру.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C14C0B"/>
                </a:solidFill>
              </a:rPr>
              <a:t>Цели 9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14C0B"/>
                </a:solidFill>
              </a:rPr>
              <a:t>   </a:t>
            </a:r>
            <a:r>
              <a:rPr lang="en-US" sz="1800" b="1" dirty="0">
                <a:solidFill>
                  <a:srgbClr val="C14C0B"/>
                </a:solidFill>
              </a:rPr>
              <a:t>1353</a:t>
            </a:r>
            <a:r>
              <a:rPr lang="ru-RU" sz="1800" b="1" dirty="0">
                <a:solidFill>
                  <a:srgbClr val="C14C0B"/>
                </a:solidFill>
              </a:rPr>
              <a:t> государственных стандарта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14C0B"/>
                </a:solidFill>
              </a:rPr>
              <a:t>   </a:t>
            </a:r>
            <a:r>
              <a:rPr lang="en-US" sz="1800" b="1" dirty="0">
                <a:solidFill>
                  <a:srgbClr val="C14C0B"/>
                </a:solidFill>
              </a:rPr>
              <a:t>9726</a:t>
            </a:r>
            <a:r>
              <a:rPr lang="ru-RU" sz="1800" b="1" dirty="0">
                <a:solidFill>
                  <a:srgbClr val="C14C0B"/>
                </a:solidFill>
              </a:rPr>
              <a:t> международных стандартов </a:t>
            </a:r>
            <a:r>
              <a:rPr lang="en-US" sz="1800" b="1" dirty="0">
                <a:solidFill>
                  <a:srgbClr val="C14C0B"/>
                </a:solidFill>
              </a:rPr>
              <a:t>ISO</a:t>
            </a:r>
            <a:r>
              <a:rPr lang="be-BY" sz="1800" b="1" dirty="0">
                <a:solidFill>
                  <a:srgbClr val="C14C0B"/>
                </a:solidFill>
              </a:rPr>
              <a:t>.</a:t>
            </a:r>
            <a:endParaRPr lang="en-US" sz="1800" b="1" dirty="0">
              <a:solidFill>
                <a:srgbClr val="C14C0B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sz="2600" dirty="0">
              <a:solidFill>
                <a:srgbClr val="F36D25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A1CE2A-F960-49F4-94B2-2EA2146F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0" y="186836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7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275" y="726199"/>
            <a:ext cx="7228425" cy="930673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br>
              <a:rPr lang="ru-RU" sz="3100" dirty="0">
                <a:solidFill>
                  <a:srgbClr val="F36D25"/>
                </a:solidFill>
              </a:rPr>
            </a:br>
            <a:r>
              <a:rPr lang="ru-RU" sz="2800" dirty="0">
                <a:solidFill>
                  <a:srgbClr val="C14C0B"/>
                </a:solidFill>
              </a:rPr>
              <a:t>Цель 9.  </a:t>
            </a:r>
            <a:br>
              <a:rPr lang="ru-RU" sz="2800" dirty="0">
                <a:solidFill>
                  <a:srgbClr val="C14C0B"/>
                </a:solidFill>
              </a:rPr>
            </a:br>
            <a:r>
              <a:rPr lang="ru-RU" sz="2800" dirty="0">
                <a:solidFill>
                  <a:srgbClr val="C14C0B"/>
                </a:solidFill>
              </a:rPr>
              <a:t>Государственные стандарты Республики Беларусь</a:t>
            </a:r>
            <a:br>
              <a:rPr lang="ru-RU" sz="2800" dirty="0">
                <a:solidFill>
                  <a:srgbClr val="C14C0B"/>
                </a:solidFill>
              </a:rPr>
            </a:br>
            <a:endParaRPr lang="ru-BY" sz="2800" dirty="0">
              <a:solidFill>
                <a:srgbClr val="C14C0B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1" y="1724025"/>
            <a:ext cx="9486900" cy="4886325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900" b="1" dirty="0"/>
              <a:t>ГОСТ 2.052-2021</a:t>
            </a:r>
            <a:r>
              <a:rPr lang="ru-RU" sz="1900" dirty="0"/>
              <a:t>. Единая система конструкторской документации. Электронная модель изделия. Общие положения.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1900" b="1" dirty="0"/>
              <a:t>ГОСТ 2.056-2021. </a:t>
            </a:r>
            <a:r>
              <a:rPr lang="ru-RU" sz="1900" dirty="0"/>
              <a:t>Единая система конструкторской документации. Электронная модель детали. Общие положения.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1900" b="1" dirty="0"/>
              <a:t>СТБ 2594-2021. </a:t>
            </a:r>
            <a:r>
              <a:rPr lang="ru-RU" sz="1900" dirty="0"/>
              <a:t>Низковольтные электрические установки. Практическое руководство. Силовые установки для внешнего подключения электрических транспортных средств или гибридных электрических транспортных средств.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1900" b="1" dirty="0"/>
              <a:t>СТБ 2599-2021 (</a:t>
            </a:r>
            <a:r>
              <a:rPr lang="en-US" sz="1900" b="1" dirty="0"/>
              <a:t>ISO 29481-1:2016)</a:t>
            </a:r>
            <a:r>
              <a:rPr lang="ru-RU" sz="1900" b="1" dirty="0"/>
              <a:t>. </a:t>
            </a:r>
            <a:r>
              <a:rPr lang="ru-RU" sz="1900" dirty="0"/>
              <a:t>Информационное моделирование зданий. Руководство по доставке информации. Часть 1. Методология и формат.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1900" b="1" dirty="0"/>
              <a:t>СТБ 2605-2022 (</a:t>
            </a:r>
            <a:r>
              <a:rPr lang="en-US" sz="1900" b="1" dirty="0"/>
              <a:t>ISO 19650-2:2018)</a:t>
            </a:r>
            <a:r>
              <a:rPr lang="ru-RU" sz="1900" b="1" dirty="0"/>
              <a:t>. </a:t>
            </a:r>
            <a:r>
              <a:rPr lang="ru-RU" sz="1900" dirty="0"/>
              <a:t>Организация и оцифровывание информации о зданиях и строительных работах, включая информационное моделирование зданий. Управление информацией с помощью информационного моделирования в строительстве. Часть 2. Стадия реализации активов.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900" dirty="0"/>
              <a:t>Полный перечень стандартов – см. </a:t>
            </a:r>
            <a:r>
              <a:rPr lang="ru-RU" sz="1900" dirty="0">
                <a:solidFill>
                  <a:srgbClr val="CC3300"/>
                </a:solidFill>
              </a:rPr>
              <a:t>ИПС «Стандарт».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A1CE2A-F960-49F4-94B2-2EA2146F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8" y="224936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07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5" y="577801"/>
            <a:ext cx="8715376" cy="109439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A90F63"/>
                </a:solidFill>
              </a:rPr>
              <a:t>Цель 10.  </a:t>
            </a:r>
            <a:br>
              <a:rPr lang="ru-RU" sz="2800" dirty="0">
                <a:solidFill>
                  <a:srgbClr val="A90F63"/>
                </a:solidFill>
              </a:rPr>
            </a:br>
            <a:r>
              <a:rPr lang="ru-RU" sz="2800" dirty="0">
                <a:solidFill>
                  <a:srgbClr val="A90F63"/>
                </a:solidFill>
              </a:rPr>
              <a:t>Сокращение неравенства внутри стран и между ними</a:t>
            </a:r>
            <a:endParaRPr lang="ru-BY" sz="2800" dirty="0">
              <a:solidFill>
                <a:srgbClr val="A90F6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174" y="2091600"/>
            <a:ext cx="8910638" cy="5133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Развитые сообщества полагаются на высококачественное обслуживание, исходя из оценки соответствия обеспечения надлежащего функционирования рынка, защиты здоровья и безопасности людей, а также сохранения окружающей среды. Такая система обычно определяется как национальная инфраструктура качества и относится ко всем аспектам метрологии, стандартизации, испытаниям, управления качеством, сертификации и аккредитации, которые имеют прямое отношение к оценке соответствия.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A90F63"/>
                </a:solidFill>
              </a:rPr>
              <a:t>Цели 10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A90F63"/>
                </a:solidFill>
              </a:rPr>
              <a:t>   84 государственных стандарта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A90F63"/>
                </a:solidFill>
              </a:rPr>
              <a:t>   357 международных стандартов </a:t>
            </a:r>
            <a:r>
              <a:rPr lang="en-US" sz="1800" b="1" dirty="0">
                <a:solidFill>
                  <a:srgbClr val="A90F63"/>
                </a:solidFill>
              </a:rPr>
              <a:t>ISO</a:t>
            </a:r>
            <a:r>
              <a:rPr lang="be-BY" sz="1800" b="1" dirty="0">
                <a:solidFill>
                  <a:srgbClr val="A90F63"/>
                </a:solidFill>
              </a:rPr>
              <a:t>.</a:t>
            </a:r>
            <a:endParaRPr lang="en-US" sz="1800" b="1" dirty="0">
              <a:solidFill>
                <a:srgbClr val="A90F63"/>
              </a:solidFill>
            </a:endParaRPr>
          </a:p>
          <a:p>
            <a:endParaRPr lang="ru-RU" sz="2700" dirty="0">
              <a:solidFill>
                <a:srgbClr val="E11484"/>
              </a:solidFill>
            </a:endParaRP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325A21-953A-4751-BACF-6591D156E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00" y="158400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88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800" y="627346"/>
            <a:ext cx="6590250" cy="995305"/>
          </a:xfrm>
          <a:solidFill>
            <a:schemeClr val="bg1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A90F63"/>
                </a:solidFill>
              </a:rPr>
              <a:t>Цель 10. </a:t>
            </a:r>
            <a:br>
              <a:rPr lang="ru-RU" sz="3100" dirty="0">
                <a:solidFill>
                  <a:srgbClr val="A90F63"/>
                </a:solidFill>
              </a:rPr>
            </a:br>
            <a:r>
              <a:rPr lang="ru-RU" sz="3100" dirty="0">
                <a:solidFill>
                  <a:srgbClr val="A90F63"/>
                </a:solidFill>
              </a:rPr>
              <a:t>Государственные стандарты Республики Беларусь</a:t>
            </a:r>
            <a:endParaRPr lang="ru-BY" sz="3100" dirty="0">
              <a:solidFill>
                <a:srgbClr val="A90F6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425" y="1860901"/>
            <a:ext cx="9466800" cy="4838700"/>
          </a:xfrm>
        </p:spPr>
        <p:txBody>
          <a:bodyPr>
            <a:normAutofit fontScale="77500" lnSpcReduction="20000"/>
          </a:bodyPr>
          <a:lstStyle/>
          <a:p>
            <a:endParaRPr lang="ru-RU" sz="1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300" b="1" dirty="0"/>
              <a:t>СТБ ISO 19028-2020. </a:t>
            </a:r>
            <a:r>
              <a:rPr lang="ru-RU" sz="2300" dirty="0"/>
              <a:t>Доступное проектирование. Содержание информации, методы оформления и представления тактильных схем, указывающих маршрут.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2300" b="1" dirty="0"/>
              <a:t>СТБ </a:t>
            </a:r>
            <a:r>
              <a:rPr lang="en-US" sz="2300" b="1" dirty="0"/>
              <a:t>ISO 19027-2020</a:t>
            </a:r>
            <a:r>
              <a:rPr lang="ru-RU" sz="2300" b="1" dirty="0"/>
              <a:t>. </a:t>
            </a:r>
            <a:r>
              <a:rPr lang="ru-RU" sz="2300" dirty="0"/>
              <a:t>Принципы проектирования коммуникативной доски с использованием графических символов.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2300" b="1" dirty="0"/>
              <a:t>СТБ </a:t>
            </a:r>
            <a:r>
              <a:rPr lang="en-US" sz="2300" b="1" dirty="0"/>
              <a:t>ISO 45001-2020</a:t>
            </a:r>
            <a:r>
              <a:rPr lang="ru-RU" sz="2300" b="1" dirty="0"/>
              <a:t>.</a:t>
            </a:r>
            <a:r>
              <a:rPr lang="ru-RU" sz="2300" dirty="0"/>
              <a:t>	Системы менеджмента здоровья и безопасности при профессиональной деятельности. Требования и руководство по применению.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2300" b="1" dirty="0"/>
              <a:t>СТБ </a:t>
            </a:r>
            <a:r>
              <a:rPr lang="en-US" sz="2300" b="1" dirty="0"/>
              <a:t>ISO 21001-2021</a:t>
            </a:r>
            <a:r>
              <a:rPr lang="ru-RU" sz="2300" b="1" dirty="0"/>
              <a:t>.</a:t>
            </a:r>
            <a:r>
              <a:rPr lang="ru-RU" sz="2300" dirty="0"/>
              <a:t>	Обучающие организации. Системы менеджмента повышения компетентности. Требования и руководство по применению.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2300" b="1" dirty="0"/>
              <a:t>ГОСТ </a:t>
            </a:r>
            <a:r>
              <a:rPr lang="en-US" sz="2300" b="1" dirty="0"/>
              <a:t>ISO 11156-2020</a:t>
            </a:r>
            <a:r>
              <a:rPr lang="ru-RU" sz="2300" b="1" dirty="0"/>
              <a:t>.</a:t>
            </a:r>
            <a:r>
              <a:rPr lang="ru-RU" sz="2300" dirty="0"/>
              <a:t>	Упаковка. Доступные конструкции. Общие требования.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2300" b="1" dirty="0"/>
              <a:t>ГОСТ ISO 13485-2017.</a:t>
            </a:r>
            <a:r>
              <a:rPr lang="ru-RU" sz="2300" dirty="0"/>
              <a:t>	Изделия медицинские. Системы менеджмента качества. Требования для целей регулирования.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ru-RU" sz="2300" dirty="0"/>
              <a:t>Полный перечень стандартов – см. </a:t>
            </a:r>
            <a:r>
              <a:rPr lang="ru-RU" sz="2300" dirty="0">
                <a:solidFill>
                  <a:srgbClr val="CC0099"/>
                </a:solidFill>
              </a:rPr>
              <a:t>ИПС «Стандарт».</a:t>
            </a: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325A21-953A-4751-BACF-6591D156E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158399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11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279" y="428993"/>
            <a:ext cx="9548446" cy="1838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A7606"/>
                </a:solidFill>
              </a:rPr>
              <a:t>Цель 11.  </a:t>
            </a:r>
            <a:br>
              <a:rPr lang="ru-RU" sz="2800" dirty="0">
                <a:solidFill>
                  <a:srgbClr val="CA7606"/>
                </a:solidFill>
              </a:rPr>
            </a:br>
            <a:r>
              <a:rPr lang="ru-RU" sz="2800" dirty="0">
                <a:solidFill>
                  <a:srgbClr val="CA7606"/>
                </a:solidFill>
              </a:rPr>
              <a:t>Обеспечение открытости, безопасности, жизнестойкости и экологической устойчивости городов и населенных пунктов</a:t>
            </a:r>
            <a:endParaRPr lang="ru-BY" sz="2800" dirty="0">
              <a:solidFill>
                <a:srgbClr val="CA760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2943225"/>
            <a:ext cx="8743950" cy="37623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Ответственное использование ресурсов, сохранение окружающей среды и улучшение благосостояния граждан являются основными целями устойчивого развития.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F99D2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800" b="1" dirty="0">
                <a:solidFill>
                  <a:srgbClr val="CA7606"/>
                </a:solidFill>
              </a:rPr>
              <a:t>Цели 11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A7606"/>
                </a:solidFill>
              </a:rPr>
              <a:t>   183 государственных стандарта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A7606"/>
                </a:solidFill>
              </a:rPr>
              <a:t>   1669 международных стандартов </a:t>
            </a:r>
            <a:r>
              <a:rPr lang="en-US" sz="1800" b="1" dirty="0">
                <a:solidFill>
                  <a:srgbClr val="CA7606"/>
                </a:solidFill>
              </a:rPr>
              <a:t>ISO</a:t>
            </a:r>
            <a:r>
              <a:rPr lang="be-BY" sz="1800" b="1" dirty="0">
                <a:solidFill>
                  <a:srgbClr val="CA7606"/>
                </a:solidFill>
              </a:rPr>
              <a:t>.</a:t>
            </a:r>
            <a:endParaRPr lang="en-US" sz="1800" b="1" dirty="0">
              <a:solidFill>
                <a:srgbClr val="CA7606"/>
              </a:solidFill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rgbClr val="F99D26"/>
              </a:solidFill>
            </a:endParaRP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259552-6FDD-417A-BF96-96082A22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75" y="333873"/>
            <a:ext cx="1927906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76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577801"/>
            <a:ext cx="7657050" cy="10943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A7606"/>
                </a:solidFill>
              </a:rPr>
              <a:t>Цель 11. </a:t>
            </a:r>
            <a:br>
              <a:rPr lang="ru-RU" sz="2800" dirty="0">
                <a:solidFill>
                  <a:srgbClr val="CA7606"/>
                </a:solidFill>
              </a:rPr>
            </a:br>
            <a:r>
              <a:rPr lang="ru-RU" sz="2800" dirty="0">
                <a:solidFill>
                  <a:srgbClr val="CA7606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CA760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672199"/>
            <a:ext cx="9486900" cy="56769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ru-RU" sz="1600" dirty="0"/>
          </a:p>
          <a:p>
            <a:pPr>
              <a:spcBef>
                <a:spcPts val="1800"/>
              </a:spcBef>
            </a:pPr>
            <a:r>
              <a:rPr lang="ru-RU" sz="1700" b="1" dirty="0"/>
              <a:t>СТБ 2609-2022. </a:t>
            </a:r>
            <a:r>
              <a:rPr lang="ru-RU" sz="1700" dirty="0"/>
              <a:t>Услуга электронной очереди. Требования доступности для незрячих и слабовидящих людей и других категорий физически ослабленных лиц.</a:t>
            </a:r>
          </a:p>
          <a:p>
            <a:pPr>
              <a:spcBef>
                <a:spcPts val="1800"/>
              </a:spcBef>
            </a:pPr>
            <a:r>
              <a:rPr lang="ru-RU" sz="1700" b="1" dirty="0"/>
              <a:t>СТБ </a:t>
            </a:r>
            <a:r>
              <a:rPr lang="en-US" sz="1700" b="1" dirty="0"/>
              <a:t>CEN/TR 16427-2020</a:t>
            </a:r>
            <a:r>
              <a:rPr lang="ru-RU" sz="1700" b="1" dirty="0"/>
              <a:t>. </a:t>
            </a:r>
            <a:r>
              <a:rPr lang="ru-RU" sz="1700" dirty="0"/>
              <a:t>Системы транспортные интеллектуальные. Транспорт общественный. Информация о перемещении для людей с нарушением зрения.</a:t>
            </a:r>
          </a:p>
          <a:p>
            <a:pPr>
              <a:spcBef>
                <a:spcPts val="1800"/>
              </a:spcBef>
            </a:pPr>
            <a:r>
              <a:rPr lang="ru-RU" sz="1700" b="1" dirty="0"/>
              <a:t>СТБ </a:t>
            </a:r>
            <a:r>
              <a:rPr lang="en-US" sz="1700" b="1" dirty="0"/>
              <a:t>ISO 9999-2020</a:t>
            </a:r>
            <a:r>
              <a:rPr lang="ru-RU" sz="1700" b="1" dirty="0"/>
              <a:t>. </a:t>
            </a:r>
            <a:r>
              <a:rPr lang="ru-RU" sz="1700" dirty="0"/>
              <a:t>Устройства </a:t>
            </a:r>
            <a:r>
              <a:rPr lang="ru-RU" sz="1700" dirty="0" err="1"/>
              <a:t>ассистивные</a:t>
            </a:r>
            <a:r>
              <a:rPr lang="ru-RU" sz="1700" dirty="0"/>
              <a:t> для людей с ограничениями жизнедеятельности. Классификация и терминология.</a:t>
            </a:r>
          </a:p>
          <a:p>
            <a:pPr>
              <a:spcBef>
                <a:spcPts val="1800"/>
              </a:spcBef>
            </a:pPr>
            <a:r>
              <a:rPr lang="ru-RU" sz="1700" b="1" dirty="0"/>
              <a:t>ГОСТ EN 50491-6-1-2021. </a:t>
            </a:r>
            <a:r>
              <a:rPr lang="ru-RU" sz="1700" dirty="0"/>
              <a:t>Общие требования к электронным системам жилых и общественных зданий (HBES) и системам автоматизации и управления зданиями (BACS). Часть 6-1. Установки HBES. Проектирование и монтаж.</a:t>
            </a:r>
          </a:p>
          <a:p>
            <a:pPr>
              <a:spcBef>
                <a:spcPts val="1800"/>
              </a:spcBef>
            </a:pPr>
            <a:r>
              <a:rPr lang="ru-RU" sz="1700" b="1" dirty="0"/>
              <a:t>СТБ 2559-2019. </a:t>
            </a:r>
            <a:r>
              <a:rPr lang="ru-RU" sz="1700" dirty="0"/>
              <a:t>Унифицированная система управления, контроля и учета информации инженерных систем интеллектуальных зданий. Оборудование электросвязи дистанционного съема. Обмен данными верхнего уровня.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700" dirty="0"/>
              <a:t>Полный перечень стандартов – см. </a:t>
            </a:r>
            <a:r>
              <a:rPr lang="ru-RU" sz="1700" dirty="0">
                <a:solidFill>
                  <a:srgbClr val="CC6600"/>
                </a:solidFill>
              </a:rPr>
              <a:t>ИПС «Стандарт».</a:t>
            </a:r>
          </a:p>
          <a:p>
            <a:pPr>
              <a:lnSpc>
                <a:spcPct val="120000"/>
              </a:lnSpc>
            </a:pPr>
            <a:endParaRPr lang="ru-BY" sz="1600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259552-6FDD-417A-BF96-96082A22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69" y="158400"/>
            <a:ext cx="1927906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0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00" y="597901"/>
            <a:ext cx="9548446" cy="109439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A16F01"/>
                </a:solidFill>
              </a:rPr>
              <a:t>Цель 12.  </a:t>
            </a:r>
            <a:br>
              <a:rPr lang="ru-RU" sz="2800" dirty="0">
                <a:solidFill>
                  <a:srgbClr val="A16F01"/>
                </a:solidFill>
              </a:rPr>
            </a:br>
            <a:r>
              <a:rPr lang="ru-RU" sz="2800" dirty="0">
                <a:solidFill>
                  <a:srgbClr val="A16F01"/>
                </a:solidFill>
              </a:rPr>
              <a:t>Обеспечение перехода к рациональным </a:t>
            </a:r>
            <a:br>
              <a:rPr lang="ru-RU" sz="2800" dirty="0">
                <a:solidFill>
                  <a:srgbClr val="A16F01"/>
                </a:solidFill>
              </a:rPr>
            </a:br>
            <a:r>
              <a:rPr lang="ru-RU" sz="2800" dirty="0">
                <a:solidFill>
                  <a:srgbClr val="A16F01"/>
                </a:solidFill>
              </a:rPr>
              <a:t>моделям потребления и производства</a:t>
            </a:r>
            <a:endParaRPr lang="ru-BY" sz="2800" dirty="0">
              <a:solidFill>
                <a:srgbClr val="A16F0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00" y="1939200"/>
            <a:ext cx="8857200" cy="5134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/>
              <a:t>Снижать влияние на окружающую среду, содействовать повышению количества используемых возобновляемых источников энергии и поощрять соответствующие решения - основные аспекты содействия устойчивому потреблению и производству.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CF8D2A"/>
                </a:solidFill>
              </a:rPr>
              <a:t>Цели 12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F8D2A"/>
                </a:solidFill>
              </a:rPr>
              <a:t>   508 государственных стандартов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F8D2A"/>
                </a:solidFill>
              </a:rPr>
              <a:t>   2033 международных стандарта </a:t>
            </a:r>
            <a:r>
              <a:rPr lang="en-US" sz="1800" b="1" dirty="0">
                <a:solidFill>
                  <a:srgbClr val="CF8D2A"/>
                </a:solidFill>
              </a:rPr>
              <a:t>ISO</a:t>
            </a:r>
            <a:r>
              <a:rPr lang="be-BY" sz="1800" b="1" dirty="0">
                <a:solidFill>
                  <a:srgbClr val="CF8D2A"/>
                </a:solidFill>
              </a:rPr>
              <a:t>.</a:t>
            </a:r>
            <a:endParaRPr lang="en-US" sz="1800" b="1" dirty="0">
              <a:solidFill>
                <a:srgbClr val="CF8D2A"/>
              </a:solidFill>
            </a:endParaRPr>
          </a:p>
          <a:p>
            <a:pPr>
              <a:spcBef>
                <a:spcPts val="1800"/>
              </a:spcBef>
            </a:pPr>
            <a:endParaRPr lang="ru-RU" dirty="0">
              <a:solidFill>
                <a:srgbClr val="CF8D2A"/>
              </a:solidFill>
            </a:endParaRPr>
          </a:p>
          <a:p>
            <a:pPr marL="0" indent="0">
              <a:buNone/>
            </a:pPr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673D8C-6874-4C08-BE75-4E6AC12DB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5" y="178500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74E48D-CE5C-4F32-B991-64A70685F079}"/>
              </a:ext>
            </a:extLst>
          </p:cNvPr>
          <p:cNvSpPr/>
          <p:nvPr/>
        </p:nvSpPr>
        <p:spPr>
          <a:xfrm>
            <a:off x="-1359141" y="-34940"/>
            <a:ext cx="6969863" cy="7143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84" y="1175192"/>
            <a:ext cx="4269660" cy="228145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ПОСЛАНИЕ </a:t>
            </a:r>
            <a:br>
              <a:rPr lang="ru-RU" sz="2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 ВСЕМИРНОМУ ДНЮ СТАНДАРТИЗАЦИИ – 2022</a:t>
            </a:r>
            <a:endParaRPr lang="ru-BY" sz="28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9350" y="965700"/>
            <a:ext cx="5305719" cy="6385866"/>
          </a:xfrm>
        </p:spPr>
        <p:txBody>
          <a:bodyPr numCol="1" spcCol="57600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Цели устойчивого развития (ЦУР), которые направлены на устранение социального неравенства, развитие устойчивой экономики и снижение темпов изменения климата, являются весьма амбициозными. Их достижение требует сотрудничества государственных и частных партнеров, а также использования всех доступных инструментов, включая международные стандарты и оценку соответствия.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/>
              <a:t>Интенсивная борьба с непрекращающейся глобальной пандемией показала насущную необходимость комплексного подхода к достижению ЦУР, чтобы укрепить наше общество, сделать его более устойчивым и справедливым.</a:t>
            </a:r>
          </a:p>
          <a:p>
            <a:pPr marL="0" indent="0">
              <a:buNone/>
            </a:pPr>
            <a:endParaRPr lang="ru-RU" sz="20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22515" y="3610581"/>
            <a:ext cx="5387665" cy="2193615"/>
            <a:chOff x="524546" y="1871655"/>
            <a:chExt cx="5387665" cy="219361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FD58F0D-2A9A-4C10-BEB0-2F4A13BAA05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92" y="1871655"/>
              <a:ext cx="1165983" cy="1476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C67D2E2-7DE5-4177-9088-8722B0ACFD1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74" y="1871655"/>
              <a:ext cx="1107419" cy="1486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8E21876-B434-42B5-A9A0-B05251D6F6C3}"/>
                </a:ext>
              </a:extLst>
            </p:cNvPr>
            <p:cNvSpPr/>
            <p:nvPr/>
          </p:nvSpPr>
          <p:spPr>
            <a:xfrm>
              <a:off x="524546" y="3434917"/>
              <a:ext cx="1257058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 err="1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Иньбяо</a:t>
              </a:r>
              <a:r>
                <a:rPr lang="ru-RU" sz="12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 ШУ, Президент IEC</a:t>
              </a:r>
              <a:endParaRPr lang="ru-BY" sz="12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02365F8-4B12-4E40-941F-7ADC9D31EEEE}"/>
                </a:ext>
              </a:extLst>
            </p:cNvPr>
            <p:cNvSpPr/>
            <p:nvPr/>
          </p:nvSpPr>
          <p:spPr>
            <a:xfrm>
              <a:off x="3561244" y="3418939"/>
              <a:ext cx="23509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dirty="0" err="1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Хоулинь</a:t>
              </a:r>
              <a:r>
                <a:rPr lang="ru-RU" sz="12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 ЧЖАО,</a:t>
              </a:r>
            </a:p>
            <a:p>
              <a:pPr>
                <a:spcAft>
                  <a:spcPts val="0"/>
                </a:spcAft>
              </a:pPr>
              <a:r>
                <a:rPr lang="ru-RU" sz="12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Генеральный </a:t>
              </a:r>
              <a:endParaRPr lang="en-US" sz="12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секретарь ITU</a:t>
              </a:r>
              <a:endParaRPr lang="ru-BY" sz="12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6B79114-CB32-4AE0-A522-194C74C7C41C}"/>
                </a:ext>
              </a:extLst>
            </p:cNvPr>
            <p:cNvSpPr/>
            <p:nvPr/>
          </p:nvSpPr>
          <p:spPr>
            <a:xfrm>
              <a:off x="1962150" y="3426299"/>
              <a:ext cx="1480536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Ульрика Франке, Президент ISO</a:t>
              </a:r>
              <a:endParaRPr lang="ru-BY" sz="12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6" y="426608"/>
            <a:ext cx="794660" cy="2628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C2BE83-77F2-4F52-BD94-D94CFF012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05" y="3610581"/>
            <a:ext cx="1107419" cy="14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53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25" y="577801"/>
            <a:ext cx="7752300" cy="10943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3100" dirty="0">
                <a:solidFill>
                  <a:srgbClr val="CF8D2A"/>
                </a:solidFill>
              </a:rPr>
              <a:t>Цель 12. </a:t>
            </a:r>
            <a:br>
              <a:rPr lang="ru-RU" sz="3100" dirty="0">
                <a:solidFill>
                  <a:srgbClr val="CF8D2A"/>
                </a:solidFill>
              </a:rPr>
            </a:br>
            <a:r>
              <a:rPr lang="ru-RU" sz="2800" dirty="0">
                <a:solidFill>
                  <a:srgbClr val="CF8D2A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CF8D2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211028"/>
            <a:ext cx="9448801" cy="513470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1800" b="1" dirty="0"/>
              <a:t>ГОСТ 32736-2020. </a:t>
            </a:r>
            <a:r>
              <a:rPr lang="ru-RU" sz="1800" dirty="0"/>
              <a:t>Упаковка потребительская из комбинированных материалов. Общие технические условия.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</a:t>
            </a:r>
            <a:r>
              <a:rPr lang="en-US" sz="1800" b="1" dirty="0"/>
              <a:t>CEN/TR 14520-2021</a:t>
            </a:r>
            <a:r>
              <a:rPr lang="ru-RU" sz="1800" b="1" dirty="0"/>
              <a:t>. </a:t>
            </a:r>
            <a:r>
              <a:rPr lang="ru-RU" sz="1800" dirty="0"/>
              <a:t>Упаковка. Повторное использование. Методы оценки эффективности системы повторного использования.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</a:t>
            </a:r>
            <a:r>
              <a:rPr lang="en-US" sz="1800" b="1" dirty="0"/>
              <a:t>EN 834-2021</a:t>
            </a:r>
            <a:r>
              <a:rPr lang="ru-RU" sz="1800" b="1" dirty="0"/>
              <a:t>. </a:t>
            </a:r>
            <a:r>
              <a:rPr lang="ru-RU" sz="1800" dirty="0"/>
              <a:t>Устройства регистрации тепловой энергии, выделяемой комнатными радиаторами, работающие от электрического источника питания.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</a:t>
            </a:r>
            <a:r>
              <a:rPr lang="en-US" sz="1800" b="1" dirty="0"/>
              <a:t>EN 50625-2-</a:t>
            </a:r>
            <a:r>
              <a:rPr lang="ru-RU" sz="1800" b="1" dirty="0"/>
              <a:t>1</a:t>
            </a:r>
            <a:r>
              <a:rPr lang="en-US" sz="1800" b="1" dirty="0"/>
              <a:t>-2021</a:t>
            </a:r>
            <a:r>
              <a:rPr lang="ru-RU" sz="1800" b="1" dirty="0"/>
              <a:t>. </a:t>
            </a:r>
            <a:r>
              <a:rPr lang="ru-RU" sz="1800" dirty="0"/>
              <a:t>Требования к сбору, логистике и обработке отходов электрического и электронного оборудования. Часть 2-1. Требования при обращении с лампами.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8087-2021. </a:t>
            </a:r>
            <a:r>
              <a:rPr lang="ru-RU" sz="1800" dirty="0"/>
              <a:t>Система обеспечения единства измерений Республики Беларусь. Счетчики электрической энергии постоянного тока. Методика поверки.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800" dirty="0"/>
              <a:t>Полный перечень стандартов – см. </a:t>
            </a:r>
            <a:r>
              <a:rPr lang="ru-RU" sz="1800" dirty="0">
                <a:solidFill>
                  <a:srgbClr val="CC9900"/>
                </a:solidFill>
              </a:rPr>
              <a:t>ИПС «Стандарт».</a:t>
            </a: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673D8C-6874-4C08-BE75-4E6AC12DB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3" y="158400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5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550" y="131099"/>
            <a:ext cx="8390475" cy="20843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48773E"/>
                </a:solidFill>
              </a:rPr>
              <a:t>Цель 13.  </a:t>
            </a:r>
            <a:br>
              <a:rPr lang="ru-RU" sz="2800" dirty="0">
                <a:solidFill>
                  <a:srgbClr val="48773E"/>
                </a:solidFill>
              </a:rPr>
            </a:br>
            <a:r>
              <a:rPr lang="ru-RU" sz="2800" dirty="0">
                <a:solidFill>
                  <a:srgbClr val="48773E"/>
                </a:solidFill>
              </a:rPr>
              <a:t>Принятие срочных мер по борьбе с изменением климата и его последствиями</a:t>
            </a:r>
            <a:endParaRPr lang="ru-BY" sz="2800" dirty="0">
              <a:solidFill>
                <a:srgbClr val="48773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550" y="2215424"/>
            <a:ext cx="8876249" cy="4642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Изменение климата оказывает существенное влияние на экономическое развитие, природные ресурсы и борьбу с нищетой. Контролировать изменения климата, количество выбросов парниковых газов и поощрять передовые практики в области экологического менеджмента - реализация данной цели.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48773E"/>
                </a:solidFill>
              </a:rPr>
              <a:t>Цели 13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48773E"/>
                </a:solidFill>
              </a:rPr>
              <a:t>   113 государственных стандартов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48773E"/>
                </a:solidFill>
              </a:rPr>
              <a:t>   814 международных стандартов </a:t>
            </a:r>
            <a:r>
              <a:rPr lang="en-US" sz="1800" b="1" dirty="0">
                <a:solidFill>
                  <a:srgbClr val="48773E"/>
                </a:solidFill>
              </a:rPr>
              <a:t>ISO</a:t>
            </a:r>
            <a:r>
              <a:rPr lang="be-BY" sz="1800" b="1" dirty="0">
                <a:solidFill>
                  <a:srgbClr val="48773E"/>
                </a:solidFill>
              </a:rPr>
              <a:t>.</a:t>
            </a:r>
            <a:endParaRPr lang="en-US" sz="1800" b="1" dirty="0">
              <a:solidFill>
                <a:srgbClr val="48773E"/>
              </a:solidFill>
            </a:endParaRPr>
          </a:p>
          <a:p>
            <a:pPr>
              <a:lnSpc>
                <a:spcPct val="100000"/>
              </a:lnSpc>
            </a:pPr>
            <a:endParaRPr lang="ru-RU" sz="1800" dirty="0">
              <a:solidFill>
                <a:srgbClr val="48773E"/>
              </a:solidFill>
            </a:endParaRP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E56129-5175-4A7B-8C54-09637D5BF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206662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91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687" y="577801"/>
            <a:ext cx="6999825" cy="1094398"/>
          </a:xfrm>
          <a:solidFill>
            <a:schemeClr val="bg1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48773E"/>
                </a:solidFill>
              </a:rPr>
              <a:t>Цель 13.</a:t>
            </a:r>
            <a:br>
              <a:rPr lang="ru-RU" sz="3100" dirty="0">
                <a:solidFill>
                  <a:srgbClr val="48773E"/>
                </a:solidFill>
              </a:rPr>
            </a:br>
            <a:r>
              <a:rPr lang="ru-RU" sz="3100" dirty="0">
                <a:solidFill>
                  <a:srgbClr val="48773E"/>
                </a:solidFill>
              </a:rPr>
              <a:t>Государственные стандарты Республики Беларусь</a:t>
            </a:r>
            <a:endParaRPr lang="ru-BY" sz="3100" dirty="0">
              <a:solidFill>
                <a:srgbClr val="48773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5" y="1923318"/>
            <a:ext cx="9505950" cy="51347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endParaRPr lang="ru-RU" dirty="0"/>
          </a:p>
          <a:p>
            <a:pPr>
              <a:spcBef>
                <a:spcPts val="1800"/>
              </a:spcBef>
            </a:pPr>
            <a:r>
              <a:rPr lang="ru-RU" sz="1800" b="1" dirty="0"/>
              <a:t>СТБ </a:t>
            </a:r>
            <a:r>
              <a:rPr lang="en-US" sz="1800" b="1" dirty="0"/>
              <a:t>ISO 14001-2017</a:t>
            </a:r>
            <a:r>
              <a:rPr lang="ru-RU" sz="1800" b="1" dirty="0"/>
              <a:t>. </a:t>
            </a:r>
            <a:r>
              <a:rPr lang="ru-RU" sz="1800" dirty="0"/>
              <a:t>Системы менеджмента окружающей среды. Требования и руководство по применению.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</a:t>
            </a:r>
            <a:r>
              <a:rPr lang="en-US" sz="1800" b="1" dirty="0"/>
              <a:t>ISO 140</a:t>
            </a:r>
            <a:r>
              <a:rPr lang="ru-RU" sz="1800" b="1" dirty="0"/>
              <a:t>4</a:t>
            </a:r>
            <a:r>
              <a:rPr lang="en-US" sz="1800" b="1" dirty="0"/>
              <a:t>0-2010</a:t>
            </a:r>
            <a:r>
              <a:rPr lang="ru-RU" sz="1800" b="1" dirty="0"/>
              <a:t>. </a:t>
            </a:r>
            <a:r>
              <a:rPr lang="ru-RU" sz="1800" dirty="0"/>
              <a:t>Управление окружающей средой. Оценка жизненного цикла. Принципы и структурная схема.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17.13.05-27-2013. </a:t>
            </a:r>
            <a:r>
              <a:rPr lang="ru-RU" sz="1800" dirty="0"/>
              <a:t>Охрана окружающей среды и природопользование. Аналитический контроль и мониторинг. Выбросы от стационарных источников. Инструментальный метод определения концентрации метана с использованием газовой хроматографии.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</a:t>
            </a:r>
            <a:r>
              <a:rPr lang="en-US" sz="1800" b="1" dirty="0"/>
              <a:t>ISO 14050-2010</a:t>
            </a:r>
            <a:r>
              <a:rPr lang="ru-RU" sz="1800" b="1" dirty="0"/>
              <a:t>. </a:t>
            </a:r>
            <a:r>
              <a:rPr lang="ru-RU" sz="1800" dirty="0"/>
              <a:t>Управление окружающей средой. Термины и определения.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ГОСТ ISO 3977-4-2017. </a:t>
            </a:r>
            <a:r>
              <a:rPr lang="ru-RU" sz="1800" dirty="0"/>
              <a:t>Турбины газовые. Технические условия на закупку. Часть 4. Топливо и условия окружающей среды.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800" dirty="0"/>
              <a:t>Полный перечень стандартов – см. </a:t>
            </a:r>
            <a:r>
              <a:rPr lang="ru-RU" sz="1800" dirty="0">
                <a:solidFill>
                  <a:srgbClr val="008000"/>
                </a:solidFill>
              </a:rPr>
              <a:t>ИПС «Стандарт».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be-BY" sz="1800" dirty="0">
                <a:solidFill>
                  <a:srgbClr val="48773E"/>
                </a:solidFill>
              </a:rPr>
              <a:t>.</a:t>
            </a:r>
            <a:endParaRPr lang="ru-RU" sz="1800" dirty="0">
              <a:solidFill>
                <a:srgbClr val="48773E"/>
              </a:solidFill>
            </a:endParaRPr>
          </a:p>
          <a:p>
            <a:endParaRPr lang="ru-BY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E56129-5175-4A7B-8C54-09637D5BF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158400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06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28895"/>
            <a:ext cx="9378046" cy="109439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6CA2"/>
                </a:solidFill>
              </a:rPr>
              <a:t>Цель 14.  </a:t>
            </a:r>
            <a:br>
              <a:rPr lang="ru-RU" sz="2800" dirty="0">
                <a:solidFill>
                  <a:srgbClr val="006CA2"/>
                </a:solidFill>
              </a:rPr>
            </a:br>
            <a:r>
              <a:rPr lang="ru-RU" sz="2800" dirty="0">
                <a:solidFill>
                  <a:srgbClr val="006CA2"/>
                </a:solidFill>
              </a:rPr>
              <a:t>Сохранение и рациональное использование океанов, морей и морских ресурсов в интересах устойчивого развития</a:t>
            </a:r>
            <a:endParaRPr lang="ru-BY" sz="2800" dirty="0">
              <a:solidFill>
                <a:srgbClr val="006CA2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1C1E4B-98DA-4B9D-8791-80C47814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0" y="209494"/>
            <a:ext cx="1927907" cy="193320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200BA2A9-977F-4911-9EA7-B5683708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590800"/>
            <a:ext cx="8412000" cy="31146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Рациональное использование, предотвращение и существенное сокращение любого загрязнения водных ресурсов является залогом устойчивого будущего.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006CA2"/>
                </a:solidFill>
              </a:rPr>
              <a:t>Цели 14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6CA2"/>
                </a:solidFill>
              </a:rPr>
              <a:t>   26 государственных стандартов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6CA2"/>
                </a:solidFill>
              </a:rPr>
              <a:t>   199 международных стандартов </a:t>
            </a:r>
            <a:r>
              <a:rPr lang="en-US" sz="1800" b="1" dirty="0">
                <a:solidFill>
                  <a:srgbClr val="006CA2"/>
                </a:solidFill>
              </a:rPr>
              <a:t>ISO</a:t>
            </a:r>
            <a:r>
              <a:rPr lang="be-BY" sz="1800" b="1" dirty="0">
                <a:solidFill>
                  <a:srgbClr val="006CA2"/>
                </a:solidFill>
              </a:rPr>
              <a:t>.</a:t>
            </a:r>
            <a:endParaRPr lang="en-US" sz="1800" b="1" dirty="0">
              <a:solidFill>
                <a:srgbClr val="006CA2"/>
              </a:solidFill>
            </a:endParaRPr>
          </a:p>
          <a:p>
            <a:pPr>
              <a:lnSpc>
                <a:spcPct val="100000"/>
              </a:lnSpc>
            </a:pPr>
            <a:endParaRPr lang="ru-RU" dirty="0">
              <a:solidFill>
                <a:srgbClr val="007DBC"/>
              </a:solidFill>
            </a:endParaRPr>
          </a:p>
          <a:p>
            <a:pPr>
              <a:lnSpc>
                <a:spcPct val="100000"/>
              </a:lnSpc>
            </a:pP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60134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062" y="625551"/>
            <a:ext cx="6333075" cy="9988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6CA2"/>
                </a:solidFill>
              </a:rPr>
              <a:t>Цель 14.  </a:t>
            </a:r>
            <a:br>
              <a:rPr lang="ru-RU" sz="2800" dirty="0">
                <a:solidFill>
                  <a:srgbClr val="006CA2"/>
                </a:solidFill>
              </a:rPr>
            </a:br>
            <a:r>
              <a:rPr lang="ru-RU" sz="2800" dirty="0">
                <a:solidFill>
                  <a:srgbClr val="006CA2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006CA2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1C1E4B-98DA-4B9D-8791-80C47814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0" y="158400"/>
            <a:ext cx="1927907" cy="193320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200BA2A9-977F-4911-9EA7-B5683708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5" y="1947552"/>
            <a:ext cx="9496425" cy="4752047"/>
          </a:xfrm>
        </p:spPr>
        <p:txBody>
          <a:bodyPr>
            <a:normAutofit lnSpcReduction="10000"/>
          </a:bodyPr>
          <a:lstStyle/>
          <a:p>
            <a:endParaRPr lang="ru-RU" sz="1800" dirty="0"/>
          </a:p>
          <a:p>
            <a:pPr>
              <a:spcBef>
                <a:spcPts val="1800"/>
              </a:spcBef>
            </a:pPr>
            <a:r>
              <a:rPr lang="ru-RU" sz="1800" b="1" dirty="0"/>
              <a:t>СТБ </a:t>
            </a:r>
            <a:r>
              <a:rPr lang="en-US" sz="1800" b="1" dirty="0"/>
              <a:t>ISO 14001-2017</a:t>
            </a:r>
            <a:r>
              <a:rPr lang="ru-RU" sz="1800" b="1" dirty="0"/>
              <a:t>. </a:t>
            </a:r>
            <a:r>
              <a:rPr lang="ru-RU" sz="1800" dirty="0"/>
              <a:t>Системы менеджмента окружающей среды. Требования и руководство по применению.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ISO 31000-2020. </a:t>
            </a:r>
            <a:r>
              <a:rPr lang="ru-RU" sz="1800" dirty="0"/>
              <a:t>Менеджмент рисков. Руководящие указания.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ИСО 10303-1-2001. </a:t>
            </a:r>
            <a:r>
              <a:rPr lang="ru-RU" sz="1800" dirty="0"/>
              <a:t>Системы автоматизации производства и их интеграция. Представление данных об изделии и обмен этими данными. Часть 1. Общие представления и основополагающие принципы.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ИСО 14024-2003.</a:t>
            </a:r>
            <a:r>
              <a:rPr lang="ru-BY" sz="1800" dirty="0"/>
              <a:t>	</a:t>
            </a:r>
            <a:r>
              <a:rPr lang="ru-RU" sz="1800" dirty="0"/>
              <a:t>Управление окружающей средой. Этикетки и декларации экологические. Экологическая маркировка типа I. Принципы и процедуры.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ГОСТ </a:t>
            </a:r>
            <a:r>
              <a:rPr lang="en-US" sz="1800" b="1" dirty="0"/>
              <a:t>ISO 4064-1-2017</a:t>
            </a:r>
            <a:r>
              <a:rPr lang="ru-RU" sz="1800" b="1" dirty="0"/>
              <a:t>. </a:t>
            </a:r>
            <a:r>
              <a:rPr lang="ru-RU" sz="1800" dirty="0"/>
              <a:t>Счетчики холодной и горячей воды. Часть 1. Метрологические и технические требования.</a:t>
            </a:r>
          </a:p>
          <a:p>
            <a:pPr marL="0" indent="0">
              <a:spcBef>
                <a:spcPts val="1800"/>
              </a:spcBef>
              <a:buNone/>
            </a:pPr>
            <a:endParaRPr lang="ru-RU" sz="18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1800" dirty="0"/>
              <a:t>Перечень стандартов  ISO  – см. </a:t>
            </a:r>
            <a:r>
              <a:rPr lang="ru-RU" sz="1800" dirty="0">
                <a:solidFill>
                  <a:srgbClr val="006699"/>
                </a:solidFill>
              </a:rPr>
              <a:t>ИПС «Стандарт».</a:t>
            </a:r>
          </a:p>
        </p:txBody>
      </p:sp>
    </p:spTree>
    <p:extLst>
      <p:ext uri="{BB962C8B-B14F-4D97-AF65-F5344CB8AC3E}">
        <p14:creationId xmlns:p14="http://schemas.microsoft.com/office/powerpoint/2010/main" val="19659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525" y="200025"/>
            <a:ext cx="9548446" cy="2743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236329"/>
                </a:solidFill>
              </a:rPr>
              <a:t>Цель 15.  </a:t>
            </a:r>
            <a:br>
              <a:rPr lang="ru-RU" sz="2800" dirty="0">
                <a:solidFill>
                  <a:srgbClr val="236329"/>
                </a:solidFill>
              </a:rPr>
            </a:br>
            <a:r>
              <a:rPr lang="ru-RU" sz="2800" dirty="0">
                <a:solidFill>
                  <a:srgbClr val="236329"/>
                </a:solidFill>
              </a:rPr>
              <a:t>Защита и восстановление экосистем суши и содействие их рациональному использованию, рациональное лесопользование, борьба с опустыниванием, прекращение и обращение вспять процесса деградации земель и прекращение процесса утраты биоразнообразия</a:t>
            </a:r>
            <a:endParaRPr lang="ru-BY" sz="2800" dirty="0">
              <a:solidFill>
                <a:srgbClr val="236329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00BA2A9-977F-4911-9EA7-B5683708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725" y="3536950"/>
            <a:ext cx="8478674" cy="3006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Обеспечение сохранения, восстановления и рациональное использование наземных и внутренних пресноводных экосистем, и их услуг, в том числе лесов, водно-болотных угодий, гор и засушливых земель, а также борьба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с опустыниванием.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236329"/>
                </a:solidFill>
              </a:rPr>
              <a:t>Цели 15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236329"/>
                </a:solidFill>
              </a:rPr>
              <a:t>   259 государственных стандартов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236329"/>
                </a:solidFill>
              </a:rPr>
              <a:t>   815 международных стандартов </a:t>
            </a:r>
            <a:r>
              <a:rPr lang="en-US" sz="1800" b="1" dirty="0">
                <a:solidFill>
                  <a:srgbClr val="236329"/>
                </a:solidFill>
              </a:rPr>
              <a:t>ISO</a:t>
            </a:r>
            <a:r>
              <a:rPr lang="be-BY" sz="1800" b="1" dirty="0">
                <a:solidFill>
                  <a:srgbClr val="236329"/>
                </a:solidFill>
              </a:rPr>
              <a:t>.</a:t>
            </a:r>
            <a:endParaRPr lang="en-US" sz="1800" b="1" dirty="0">
              <a:solidFill>
                <a:srgbClr val="236329"/>
              </a:solidFill>
            </a:endParaRPr>
          </a:p>
          <a:p>
            <a:endParaRPr lang="ru-RU" sz="2700" dirty="0">
              <a:solidFill>
                <a:srgbClr val="3EB049"/>
              </a:solidFill>
            </a:endParaRPr>
          </a:p>
          <a:p>
            <a:endParaRPr lang="ru-BY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AA64A1-E90F-416B-9326-81F798B71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0" y="200025"/>
            <a:ext cx="1927908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0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317" y="692935"/>
            <a:ext cx="6685500" cy="983465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36329"/>
                </a:solidFill>
              </a:rPr>
              <a:t>Цель 15. </a:t>
            </a:r>
            <a:br>
              <a:rPr lang="ru-RU" sz="2800" dirty="0">
                <a:solidFill>
                  <a:srgbClr val="236329"/>
                </a:solidFill>
              </a:rPr>
            </a:br>
            <a:r>
              <a:rPr lang="ru-RU" sz="2800" dirty="0">
                <a:solidFill>
                  <a:srgbClr val="236329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236329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00BA2A9-977F-4911-9EA7-B5683708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1" y="2209800"/>
            <a:ext cx="9372600" cy="5369585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ru-RU" sz="1800" b="1" dirty="0">
                <a:solidFill>
                  <a:srgbClr val="0C0C0C"/>
                </a:solidFill>
              </a:rPr>
              <a:t>СТБ ISO 31000-2020. </a:t>
            </a:r>
            <a:r>
              <a:rPr lang="ru-RU" sz="1800" dirty="0">
                <a:solidFill>
                  <a:srgbClr val="0C0C0C"/>
                </a:solidFill>
              </a:rPr>
              <a:t>Менеджмент рисков. Руководящие указания.</a:t>
            </a:r>
          </a:p>
          <a:p>
            <a:pPr lvl="0">
              <a:spcBef>
                <a:spcPts val="1800"/>
              </a:spcBef>
            </a:pPr>
            <a:r>
              <a:rPr lang="ru-RU" sz="1800" b="1" dirty="0">
                <a:solidFill>
                  <a:srgbClr val="0C0C0C"/>
                </a:solidFill>
              </a:rPr>
              <a:t>СТБ ISO 14001-2017. </a:t>
            </a:r>
            <a:r>
              <a:rPr lang="ru-RU" sz="1800" dirty="0">
                <a:solidFill>
                  <a:srgbClr val="0C0C0C"/>
                </a:solidFill>
              </a:rPr>
              <a:t>Системы менеджмента окружающей среды. Требования и руководство по применению.</a:t>
            </a:r>
          </a:p>
          <a:p>
            <a:pPr lvl="0">
              <a:spcBef>
                <a:spcPts val="1800"/>
              </a:spcBef>
            </a:pPr>
            <a:r>
              <a:rPr lang="ru-RU" sz="1800" b="1" dirty="0">
                <a:solidFill>
                  <a:srgbClr val="0C0C0C"/>
                </a:solidFill>
              </a:rPr>
              <a:t>ГОСТ Р ИСО 10634-2016. </a:t>
            </a:r>
            <a:r>
              <a:rPr lang="ru-RU" sz="1800" dirty="0">
                <a:solidFill>
                  <a:srgbClr val="0C0C0C"/>
                </a:solidFill>
              </a:rPr>
              <a:t>Качество воды. Оценка биоразлагаемости органических соединений в водной среде. Подготовка и обработка малорастворимых в воде органических соединений для последующей оценки.</a:t>
            </a:r>
          </a:p>
          <a:p>
            <a:pPr lvl="0">
              <a:spcBef>
                <a:spcPts val="1800"/>
              </a:spcBef>
            </a:pPr>
            <a:r>
              <a:rPr lang="ru-RU" sz="1800" b="1" dirty="0">
                <a:solidFill>
                  <a:srgbClr val="0C0C0C"/>
                </a:solidFill>
              </a:rPr>
              <a:t>ГОСТ Р 53217-2008 (ИСО 10382:2002). </a:t>
            </a:r>
            <a:r>
              <a:rPr lang="ru-RU" sz="1800" dirty="0">
                <a:solidFill>
                  <a:srgbClr val="0C0C0C"/>
                </a:solidFill>
              </a:rPr>
              <a:t>Качество почвы. Определение содержания хлорорганических пестицидов и полихлорированных бифенилов. Газохроматографический метод с электронозахватным детектором.</a:t>
            </a:r>
          </a:p>
          <a:p>
            <a:pPr lvl="0">
              <a:spcBef>
                <a:spcPts val="1800"/>
              </a:spcBef>
            </a:pPr>
            <a:r>
              <a:rPr lang="ru-RU" sz="1800" b="1" dirty="0">
                <a:solidFill>
                  <a:srgbClr val="0C0C0C"/>
                </a:solidFill>
              </a:rPr>
              <a:t>ГОСТ ИСО 8224-1-2004. </a:t>
            </a:r>
            <a:r>
              <a:rPr lang="ru-RU" sz="1800" dirty="0">
                <a:solidFill>
                  <a:srgbClr val="0C0C0C"/>
                </a:solidFill>
              </a:rPr>
              <a:t>Машины дождевальные подвижные. Часть 1. Эксплуатационные характеристики и методы лабораторных и полевых испытаний</a:t>
            </a:r>
            <a:r>
              <a:rPr lang="ru-RU" sz="1800" dirty="0"/>
              <a:t>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ru-RU" sz="1800" dirty="0"/>
              <a:t>Перечень стандартов  ISO  – см. </a:t>
            </a:r>
            <a:r>
              <a:rPr lang="ru-RU" sz="1800" dirty="0">
                <a:solidFill>
                  <a:srgbClr val="006600"/>
                </a:solidFill>
              </a:rPr>
              <a:t>ИПС «Стандарт».</a:t>
            </a:r>
          </a:p>
          <a:p>
            <a:pPr lvl="0">
              <a:spcBef>
                <a:spcPts val="1800"/>
              </a:spcBef>
            </a:pPr>
            <a:endParaRPr lang="ru-RU" sz="2200" dirty="0">
              <a:solidFill>
                <a:srgbClr val="0C0C0C"/>
              </a:solidFill>
            </a:endParaRPr>
          </a:p>
          <a:p>
            <a:endParaRPr lang="ru-RU" sz="2700" dirty="0">
              <a:solidFill>
                <a:srgbClr val="3EB049"/>
              </a:solidFill>
            </a:endParaRPr>
          </a:p>
          <a:p>
            <a:endParaRPr lang="ru-BY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AA64A1-E90F-416B-9326-81F798B71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67" y="276600"/>
            <a:ext cx="1927908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53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0" y="657225"/>
            <a:ext cx="9257250" cy="187148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2558B"/>
                </a:solidFill>
              </a:rPr>
              <a:t>Цель 16.  </a:t>
            </a:r>
            <a:br>
              <a:rPr lang="ru-RU" sz="2800" dirty="0">
                <a:solidFill>
                  <a:srgbClr val="02558B"/>
                </a:solidFill>
              </a:rPr>
            </a:br>
            <a:r>
              <a:rPr lang="ru-RU" sz="2800" dirty="0">
                <a:solidFill>
                  <a:srgbClr val="02558B"/>
                </a:solidFill>
              </a:rPr>
              <a:t>Содействие построению миролюбивого и открытого общества в интересах устойчивого развития, обеспечение доступа к правосудию для всех и создание эффективных, подотчетных и основанных на широком участии учреждений на всех уровнях</a:t>
            </a:r>
            <a:endParaRPr lang="ru-BY" sz="2800" dirty="0">
              <a:solidFill>
                <a:srgbClr val="02558B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00BA2A9-977F-4911-9EA7-B5683708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000" y="3390900"/>
            <a:ext cx="8623154" cy="33909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Организация эффективных, ответственных и открытых сообществ, функционирующих на основе механизмов рационального управления на всех уровнях, от небольших компаний до транснациональных корпораций и правительств.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02558B"/>
                </a:solidFill>
              </a:rPr>
              <a:t>Цели 16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2558B"/>
                </a:solidFill>
              </a:rPr>
              <a:t>   8 государственных стандартов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2558B"/>
                </a:solidFill>
              </a:rPr>
              <a:t>   93 международных стандартов </a:t>
            </a:r>
            <a:r>
              <a:rPr lang="en-US" sz="1800" b="1" dirty="0">
                <a:solidFill>
                  <a:srgbClr val="02558B"/>
                </a:solidFill>
              </a:rPr>
              <a:t>ISO</a:t>
            </a:r>
            <a:r>
              <a:rPr lang="be-BY" sz="1800" b="1" dirty="0">
                <a:solidFill>
                  <a:srgbClr val="02558B"/>
                </a:solidFill>
              </a:rPr>
              <a:t>.</a:t>
            </a:r>
            <a:endParaRPr lang="en-US" sz="1800" b="1" dirty="0">
              <a:solidFill>
                <a:srgbClr val="02558B"/>
              </a:solidFill>
            </a:endParaRPr>
          </a:p>
          <a:p>
            <a:endParaRPr lang="ru-RU" sz="2600" dirty="0">
              <a:solidFill>
                <a:srgbClr val="02558B"/>
              </a:solidFill>
            </a:endParaRPr>
          </a:p>
          <a:p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7AA65E-6169-4AE8-B78F-D3F23EF70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75" y="381990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98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199" y="682576"/>
            <a:ext cx="6906801" cy="10943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2558B"/>
                </a:solidFill>
              </a:rPr>
              <a:t>Цель 16.  </a:t>
            </a:r>
            <a:br>
              <a:rPr lang="ru-RU" sz="2800" dirty="0">
                <a:solidFill>
                  <a:srgbClr val="02558B"/>
                </a:solidFill>
              </a:rPr>
            </a:br>
            <a:r>
              <a:rPr lang="ru-RU" sz="2800" dirty="0">
                <a:solidFill>
                  <a:srgbClr val="02558B"/>
                </a:solidFill>
              </a:rPr>
              <a:t>Государственные стандарты Республики Беларусь</a:t>
            </a:r>
            <a:endParaRPr lang="ru-BY" sz="2800" dirty="0">
              <a:solidFill>
                <a:srgbClr val="02558B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00BA2A9-977F-4911-9EA7-B5683708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0" y="1981200"/>
            <a:ext cx="9448800" cy="5158874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>
              <a:spcBef>
                <a:spcPts val="1800"/>
              </a:spcBef>
            </a:pPr>
            <a:r>
              <a:rPr lang="ru-RU" sz="1800" b="1" dirty="0"/>
              <a:t>СТБ </a:t>
            </a:r>
            <a:r>
              <a:rPr lang="en-US" sz="1800" b="1" dirty="0"/>
              <a:t>ISO 15489-1-2016</a:t>
            </a:r>
            <a:r>
              <a:rPr lang="ru-RU" sz="1800" b="1" dirty="0"/>
              <a:t>. </a:t>
            </a:r>
            <a:r>
              <a:rPr lang="ru-RU" sz="1800" dirty="0"/>
              <a:t>Информация и документация. Управление документами. Часть 1. Общие требования.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ISO 31000-2020. </a:t>
            </a:r>
            <a:r>
              <a:rPr lang="ru-RU" sz="1800" dirty="0"/>
              <a:t>Менеджмент рисков. Руководящие указания.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ISO 37001-2020. </a:t>
            </a:r>
            <a:r>
              <a:rPr lang="ru-RU" sz="1800" dirty="0"/>
              <a:t>Системы менеджмента борьбы со взяточничеством. Требования и руководство по применению.	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СТБ ISO 45001-2020. </a:t>
            </a:r>
            <a:r>
              <a:rPr lang="ru-RU" sz="1800" dirty="0"/>
              <a:t>Системы менеджмента здоровья и безопасности при профессиональной деятельности. Требования и руководство по применению.</a:t>
            </a:r>
          </a:p>
          <a:p>
            <a:pPr>
              <a:spcBef>
                <a:spcPts val="1800"/>
              </a:spcBef>
            </a:pPr>
            <a:r>
              <a:rPr lang="ru-RU" sz="1800" b="1" dirty="0"/>
              <a:t>ГОСТ </a:t>
            </a:r>
            <a:r>
              <a:rPr lang="en-US" sz="1800" b="1" dirty="0"/>
              <a:t>ISO 22745-1-2016</a:t>
            </a:r>
            <a:r>
              <a:rPr lang="ru-RU" sz="1800" b="1" dirty="0"/>
              <a:t>. </a:t>
            </a:r>
            <a:r>
              <a:rPr lang="ru-RU" sz="1800" dirty="0"/>
              <a:t>Системы промышленной автоматизации и интеграция. Открытые технические словари и их применение к основным данным. Часть 1. Общие сведения и основополагающие принципы.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800" dirty="0"/>
              <a:t>Перечень стандартов  ISO  – см. </a:t>
            </a:r>
            <a:r>
              <a:rPr lang="ru-RU" sz="1800" dirty="0">
                <a:solidFill>
                  <a:srgbClr val="006699"/>
                </a:solidFill>
              </a:rPr>
              <a:t>ИПС «Стандарт».</a:t>
            </a:r>
          </a:p>
          <a:p>
            <a:endParaRPr lang="ru-RU" dirty="0"/>
          </a:p>
          <a:p>
            <a:endParaRPr lang="ru-RU" sz="2600" dirty="0">
              <a:solidFill>
                <a:srgbClr val="02558B"/>
              </a:solidFill>
            </a:endParaRPr>
          </a:p>
          <a:p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7AA65E-6169-4AE8-B78F-D3F23EF70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42" y="263175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57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300036"/>
            <a:ext cx="8763000" cy="189832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183668"/>
                </a:solidFill>
              </a:rPr>
              <a:t>Цель 17.  </a:t>
            </a:r>
            <a:br>
              <a:rPr lang="ru-RU" sz="2800" dirty="0">
                <a:solidFill>
                  <a:srgbClr val="183668"/>
                </a:solidFill>
              </a:rPr>
            </a:br>
            <a:r>
              <a:rPr lang="ru-RU" sz="2800" dirty="0">
                <a:solidFill>
                  <a:srgbClr val="183668"/>
                </a:solidFill>
              </a:rPr>
              <a:t>Укрепление средств осуществления и активизация работы в рамках Глобального партнерства в интересах устойчивого развития</a:t>
            </a:r>
            <a:endParaRPr lang="ru-BY" sz="2800" dirty="0">
              <a:solidFill>
                <a:srgbClr val="183668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00BA2A9-977F-4911-9EA7-B5683708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974" y="1724400"/>
            <a:ext cx="8383425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Успешная реализация Целей устойчивого развития невозможна без налаживания всеохватывающих партнерских отношений между правительствами, частным сектором и гражданским обществом на глобальном, региональном и местном уровнях.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b="1" dirty="0">
                <a:solidFill>
                  <a:srgbClr val="183668"/>
                </a:solidFill>
              </a:rPr>
              <a:t>Цели 4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183668"/>
                </a:solidFill>
              </a:rPr>
              <a:t>   0 государственных стандартов Республики Беларусь;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183668"/>
                </a:solidFill>
              </a:rPr>
              <a:t>   0 международных стандартов </a:t>
            </a:r>
            <a:r>
              <a:rPr lang="en-US" sz="1800" b="1" dirty="0">
                <a:solidFill>
                  <a:srgbClr val="183668"/>
                </a:solidFill>
              </a:rPr>
              <a:t>ISO</a:t>
            </a:r>
            <a:r>
              <a:rPr lang="be-BY" sz="1800" b="1" dirty="0">
                <a:solidFill>
                  <a:srgbClr val="183668"/>
                </a:solidFill>
              </a:rPr>
              <a:t>.</a:t>
            </a:r>
            <a:endParaRPr lang="en-US" sz="1800" b="1" dirty="0">
              <a:solidFill>
                <a:srgbClr val="183668"/>
              </a:solidFill>
            </a:endParaRPr>
          </a:p>
          <a:p>
            <a:endParaRPr lang="ru-BY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1FA803-0069-4633-B4A6-72929D46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08" y="282599"/>
            <a:ext cx="1927907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4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0380" y="558041"/>
            <a:ext cx="5801740" cy="5897580"/>
          </a:xfrm>
        </p:spPr>
        <p:txBody>
          <a:bodyPr numCol="1" spcCol="57600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Сегодня мы просим вас присоединиться к выполнению нашей миссии, которая подтверждает важность ЦУР для восстановления мировой экономики. В этих условиях стандарты актуальны как никогда.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/>
              <a:t>Вся система стандартов построена на сотрудничестве. Это свидетельствует о силе сотрудничества и уверенности в том, что вместе мы сильнее. Работая вместе, мы предоставляем людям реальные решения проблем устойчивого развития.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/>
              <a:t>Именно с этой целью на протяжении многих лет мы проводим Всемирный день стандартизации, демонстрируя множество способов, как международные стандарты способствуют успешному достижению ЦУР. Мы едины в совместной работе над ускорением реализации Повестки дня - 2030, используя стандарты и наше «Общее видение для лучшего мира».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0" y="6394992"/>
            <a:ext cx="870166" cy="2878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074E48D-CE5C-4F32-B991-64A70685F079}"/>
              </a:ext>
            </a:extLst>
          </p:cNvPr>
          <p:cNvSpPr/>
          <p:nvPr/>
        </p:nvSpPr>
        <p:spPr>
          <a:xfrm>
            <a:off x="-1359141" y="-34940"/>
            <a:ext cx="6969863" cy="7143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0484" y="1175192"/>
            <a:ext cx="4269660" cy="2281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ПОСЛАНИЕ </a:t>
            </a:r>
            <a:br>
              <a:rPr lang="ru-RU" sz="2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 ВСЕМИРНОМУ ДНЮ СТАНДАРТИЗАЦИИ – 2022</a:t>
            </a:r>
            <a:endParaRPr lang="ru-BY" sz="28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B7CF56-CEE3-4D3A-B852-E4EE7B28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04" y="3610305"/>
            <a:ext cx="1107419" cy="147655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22515" y="3610581"/>
            <a:ext cx="5387665" cy="2193615"/>
            <a:chOff x="524546" y="1871655"/>
            <a:chExt cx="5387665" cy="2193615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FD58F0D-2A9A-4C10-BEB0-2F4A13BAA055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244" y="1871655"/>
              <a:ext cx="1230931" cy="1476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C67D2E2-7DE5-4177-9088-8722B0ACFD1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74" y="1871655"/>
              <a:ext cx="1107419" cy="1486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8E21876-B434-42B5-A9A0-B05251D6F6C3}"/>
                </a:ext>
              </a:extLst>
            </p:cNvPr>
            <p:cNvSpPr/>
            <p:nvPr/>
          </p:nvSpPr>
          <p:spPr>
            <a:xfrm>
              <a:off x="524546" y="3434917"/>
              <a:ext cx="1257058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 err="1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Иньбяо</a:t>
              </a:r>
              <a:r>
                <a:rPr lang="ru-RU" sz="12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 ШУ, Президент IEC</a:t>
              </a:r>
              <a:endParaRPr lang="ru-BY" sz="12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02365F8-4B12-4E40-941F-7ADC9D31EEEE}"/>
                </a:ext>
              </a:extLst>
            </p:cNvPr>
            <p:cNvSpPr/>
            <p:nvPr/>
          </p:nvSpPr>
          <p:spPr>
            <a:xfrm>
              <a:off x="3561244" y="3418939"/>
              <a:ext cx="23509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dirty="0" err="1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Хоулинь</a:t>
              </a:r>
              <a:r>
                <a:rPr lang="ru-RU" sz="12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 ЧЖАО,</a:t>
              </a:r>
            </a:p>
            <a:p>
              <a:pPr>
                <a:spcAft>
                  <a:spcPts val="0"/>
                </a:spcAft>
              </a:pPr>
              <a:r>
                <a:rPr lang="ru-RU" sz="12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Генеральный </a:t>
              </a:r>
              <a:endParaRPr lang="en-US" sz="12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секретарь ITU</a:t>
              </a:r>
              <a:endParaRPr lang="ru-BY" sz="12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6B79114-CB32-4AE0-A522-194C74C7C41C}"/>
                </a:ext>
              </a:extLst>
            </p:cNvPr>
            <p:cNvSpPr/>
            <p:nvPr/>
          </p:nvSpPr>
          <p:spPr>
            <a:xfrm>
              <a:off x="1962150" y="3426299"/>
              <a:ext cx="1480536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Ульрика Франке, Президент ISO</a:t>
              </a:r>
              <a:endParaRPr lang="ru-BY" sz="12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6" y="426608"/>
            <a:ext cx="794660" cy="2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53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A0855E-B155-43E0-971A-9ED8524D0843}"/>
              </a:ext>
            </a:extLst>
          </p:cNvPr>
          <p:cNvSpPr txBox="1"/>
          <p:nvPr/>
        </p:nvSpPr>
        <p:spPr>
          <a:xfrm>
            <a:off x="6038850" y="1176367"/>
            <a:ext cx="5648325" cy="226215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8A5E"/>
                </a:solidFill>
                <a:latin typeface="Roboto Slab" charset="0"/>
                <a:ea typeface="Roboto Slab" charset="0"/>
                <a:cs typeface="+mj-cs"/>
              </a:rPr>
              <a:t>Информационно-поисковая система «Стандарт»</a:t>
            </a:r>
          </a:p>
          <a:p>
            <a:r>
              <a:rPr lang="ru-RU" sz="1900" b="1" dirty="0">
                <a:latin typeface="Roboto Slab" charset="0"/>
                <a:ea typeface="Roboto Slab" charset="0"/>
                <a:cs typeface="+mj-cs"/>
              </a:rPr>
              <a:t>включает:</a:t>
            </a:r>
          </a:p>
          <a:p>
            <a:pPr marL="355600" indent="-177800"/>
            <a:r>
              <a:rPr lang="ru-RU" sz="1900" b="1" dirty="0">
                <a:latin typeface="Roboto Slab" charset="0"/>
                <a:ea typeface="Roboto Slab" charset="0"/>
                <a:cs typeface="+mj-cs"/>
              </a:rPr>
              <a:t>- Государственные стандарты Республики Беларусь (тексты);                         </a:t>
            </a:r>
          </a:p>
          <a:p>
            <a:pPr marL="355600" indent="-177800"/>
            <a:r>
              <a:rPr lang="ru-RU" sz="1900" b="1" dirty="0">
                <a:latin typeface="Roboto Slab" charset="0"/>
                <a:ea typeface="Roboto Slab" charset="0"/>
                <a:cs typeface="+mj-cs"/>
              </a:rPr>
              <a:t>- Международные стандарты </a:t>
            </a:r>
            <a:r>
              <a:rPr lang="en-US" sz="1900" b="1" dirty="0">
                <a:latin typeface="Roboto Slab" charset="0"/>
                <a:ea typeface="Roboto Slab" charset="0"/>
                <a:cs typeface="+mj-cs"/>
              </a:rPr>
              <a:t>ISO</a:t>
            </a:r>
            <a:r>
              <a:rPr lang="ru-RU" sz="1900" b="1" dirty="0">
                <a:latin typeface="Roboto Slab" charset="0"/>
                <a:ea typeface="Roboto Slab" charset="0"/>
                <a:cs typeface="+mj-cs"/>
              </a:rPr>
              <a:t> (библиографические сведения).</a:t>
            </a:r>
            <a:endParaRPr lang="ru-RU" sz="1900" b="1" dirty="0">
              <a:solidFill>
                <a:srgbClr val="008A5E"/>
              </a:solidFill>
              <a:latin typeface="Roboto Slab" charset="0"/>
              <a:ea typeface="Roboto Slab" charset="0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0865B-9B91-486C-AA63-53F3C1B246B7}"/>
              </a:ext>
            </a:extLst>
          </p:cNvPr>
          <p:cNvSpPr txBox="1"/>
          <p:nvPr/>
        </p:nvSpPr>
        <p:spPr>
          <a:xfrm>
            <a:off x="6038850" y="5364379"/>
            <a:ext cx="399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/>
              <a:t>ул. Я. Коласа, 16, к.201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49A25-53EF-4DB0-8C5B-B5ACF5E41F3A}"/>
              </a:ext>
            </a:extLst>
          </p:cNvPr>
          <p:cNvSpPr txBox="1"/>
          <p:nvPr/>
        </p:nvSpPr>
        <p:spPr>
          <a:xfrm>
            <a:off x="6059488" y="4425660"/>
            <a:ext cx="4825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Доступ в читальном зале технических нормативных правовых актов и технического проектирования</a:t>
            </a:r>
          </a:p>
          <a:p>
            <a:endParaRPr lang="ru-RU" dirty="0"/>
          </a:p>
        </p:txBody>
      </p:sp>
      <p:pic>
        <p:nvPicPr>
          <p:cNvPr id="32770" name="Picture 2" descr="https://library.bntu.by/sites/default/files/pictures/tnpa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0" t="139" r="21331" b="-139"/>
          <a:stretch/>
        </p:blipFill>
        <p:spPr bwMode="auto">
          <a:xfrm>
            <a:off x="1" y="0"/>
            <a:ext cx="52578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CFF0CA-09E4-450C-9768-018F842D07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5" y="6280529"/>
            <a:ext cx="870166" cy="2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2570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0266CA-842D-4F27-B3F4-D66694716C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5" y="471446"/>
            <a:ext cx="870166" cy="2878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5D0446-8506-428E-856E-D445DB31E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5"/>
          <a:stretch/>
        </p:blipFill>
        <p:spPr>
          <a:xfrm>
            <a:off x="2630488" y="200025"/>
            <a:ext cx="6858000" cy="6477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697EFB-2968-489D-BD63-866F7E9A2709}"/>
              </a:ext>
            </a:extLst>
          </p:cNvPr>
          <p:cNvSpPr/>
          <p:nvPr/>
        </p:nvSpPr>
        <p:spPr>
          <a:xfrm>
            <a:off x="4121151" y="6124575"/>
            <a:ext cx="1273968" cy="164306"/>
          </a:xfrm>
          <a:prstGeom prst="rect">
            <a:avLst/>
          </a:prstGeom>
          <a:solidFill>
            <a:srgbClr val="5CC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36508-A977-4F31-BEA0-86CE03EE73EB}"/>
              </a:ext>
            </a:extLst>
          </p:cNvPr>
          <p:cNvSpPr txBox="1"/>
          <p:nvPr/>
        </p:nvSpPr>
        <p:spPr>
          <a:xfrm>
            <a:off x="4064000" y="6059189"/>
            <a:ext cx="180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OTNPA@BNTU.BY</a:t>
            </a:r>
            <a:endParaRPr lang="ru-BY" sz="1400" dirty="0">
              <a:solidFill>
                <a:schemeClr val="bg1"/>
              </a:solidFill>
              <a:latin typeface="Artifakt Element Book" panose="020B0503050000020004" pitchFamily="34" charset="-52"/>
              <a:ea typeface="Artifakt Element Book" panose="020B0503050000020004" pitchFamily="34" charset="-52"/>
            </a:endParaRPr>
          </a:p>
        </p:txBody>
      </p:sp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C5B0249-0431-411C-9D24-30B6C9496570}"/>
              </a:ext>
            </a:extLst>
          </p:cNvPr>
          <p:cNvSpPr/>
          <p:nvPr/>
        </p:nvSpPr>
        <p:spPr>
          <a:xfrm>
            <a:off x="735807" y="1351508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+mj-lt"/>
              </a:rPr>
              <a:t>Читальный зал технических нормативных правовых актов и технического проектирования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7AB97D9-C98C-4F87-AC27-270B899F90B4}"/>
              </a:ext>
            </a:extLst>
          </p:cNvPr>
          <p:cNvSpPr/>
          <p:nvPr/>
        </p:nvSpPr>
        <p:spPr>
          <a:xfrm>
            <a:off x="6324997" y="0"/>
            <a:ext cx="5879976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00000" tIns="792000" rIns="1044000" rtlCol="0" anchor="ctr"/>
          <a:lstStyle/>
          <a:p>
            <a:pPr eaLnBrk="0" hangingPunct="0"/>
            <a:r>
              <a:rPr lang="ru-RU" sz="3200" b="1" dirty="0"/>
              <a:t>Режим работы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/>
              <a:t>Понедельник - пятница</a:t>
            </a:r>
          </a:p>
          <a:p>
            <a:pPr eaLnBrk="0" hangingPunct="0"/>
            <a:r>
              <a:rPr lang="ru-RU" dirty="0"/>
              <a:t>с 9 00 до 20 00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/>
              <a:t>Суббота - с 9 00 до 16 45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/>
              <a:t>Воскресенье - выходной</a:t>
            </a:r>
            <a:br>
              <a:rPr lang="ru-RU" b="1" dirty="0"/>
            </a:br>
            <a:br>
              <a:rPr lang="ru-RU" b="1" dirty="0"/>
            </a:br>
            <a:r>
              <a:rPr lang="ru-RU" dirty="0"/>
              <a:t>Звоните:</a:t>
            </a:r>
          </a:p>
          <a:p>
            <a:pPr eaLnBrk="0" hangingPunct="0"/>
            <a:r>
              <a:rPr lang="ru-RU" sz="2800" dirty="0"/>
              <a:t>+375 17 292 51 02</a:t>
            </a:r>
            <a:br>
              <a:rPr lang="ru-RU" b="1" dirty="0"/>
            </a:br>
            <a:endParaRPr lang="ru-RU" b="1" dirty="0"/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F638E8-7DAE-4A3A-AD18-82A6FDDC8D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9" y="6115495"/>
            <a:ext cx="870166" cy="2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70570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0016" y="2794902"/>
            <a:ext cx="3271969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#</a:t>
            </a:r>
            <a:r>
              <a:rPr lang="ru-RU" sz="4400" b="1" dirty="0" err="1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нббнту</a:t>
            </a:r>
            <a:endParaRPr lang="ru-RU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506" y="3564343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library.bntu.by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6024" y="5862918"/>
            <a:ext cx="621997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ОБРАЗОВАНИЕ И НАУЧНЫЕ ДОСТИЖЕНИЯ – КЛЮЧ К УСПЕХУ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50" y="6352395"/>
            <a:ext cx="794660" cy="26286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CEFC53-4C69-44BD-8BBC-0DFE5E24D37E}"/>
              </a:ext>
            </a:extLst>
          </p:cNvPr>
          <p:cNvSpPr/>
          <p:nvPr/>
        </p:nvSpPr>
        <p:spPr>
          <a:xfrm>
            <a:off x="0" y="2861949"/>
            <a:ext cx="12192000" cy="4031873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	</a:t>
            </a:r>
          </a:p>
          <a:p>
            <a:endParaRPr lang="ru-RU" sz="2000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endParaRPr lang="ru-BY" b="1" dirty="0">
              <a:solidFill>
                <a:schemeClr val="bg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1C696-5FB8-49CB-B0B0-BF2B76157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56" y="0"/>
            <a:ext cx="5823644" cy="2861949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6A1B544-63D9-4329-AECE-EC16CD067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60" y="511314"/>
            <a:ext cx="4658436" cy="164274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ЦЕЛИ УСТОЙЧИВОГО РАЗВИТИЯ</a:t>
            </a:r>
            <a:endParaRPr lang="ru-BY" sz="4000" dirty="0">
              <a:solidFill>
                <a:srgbClr val="008A5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699" y="3569835"/>
            <a:ext cx="85629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>
              <a:spcAft>
                <a:spcPts val="1200"/>
              </a:spcAft>
            </a:pPr>
            <a:r>
              <a:rPr lang="ru-RU" b="1" dirty="0"/>
              <a:t>Цели устойчивого развития были утверждены 25 сентября 2015 года государствами-членами ООН в рамках Повестки дня в области устойчивого развития до 2030 года (Повестка-2030) по решению глобальных проблем.</a:t>
            </a:r>
          </a:p>
          <a:p>
            <a:pPr marL="714375"/>
            <a:r>
              <a:rPr lang="ru-RU" b="1" dirty="0"/>
              <a:t>Республика Беларусь принимала активное участие в разработке Повестки-2030 на всех ее  этапах и взяла на себя обязательства </a:t>
            </a:r>
          </a:p>
          <a:p>
            <a:pPr marL="714375">
              <a:spcAft>
                <a:spcPts val="1200"/>
              </a:spcAft>
            </a:pPr>
            <a:r>
              <a:rPr lang="ru-RU" b="1" dirty="0"/>
              <a:t>по достижению Целей устойчивого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32673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74E48D-CE5C-4F32-B991-64A70685F079}"/>
              </a:ext>
            </a:extLst>
          </p:cNvPr>
          <p:cNvSpPr/>
          <p:nvPr/>
        </p:nvSpPr>
        <p:spPr>
          <a:xfrm>
            <a:off x="-873863" y="0"/>
            <a:ext cx="6969863" cy="7143779"/>
          </a:xfrm>
          <a:prstGeom prst="rect">
            <a:avLst/>
          </a:prstGeom>
          <a:solidFill>
            <a:srgbClr val="193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51226-86FC-477A-A305-671081BBD175}"/>
              </a:ext>
            </a:extLst>
          </p:cNvPr>
          <p:cNvSpPr txBox="1"/>
          <p:nvPr/>
        </p:nvSpPr>
        <p:spPr>
          <a:xfrm>
            <a:off x="1066499" y="1116083"/>
            <a:ext cx="40649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spc="600" dirty="0">
                <a:solidFill>
                  <a:schemeClr val="bg2"/>
                </a:solidFill>
                <a:latin typeface="Roboto Slab Bold" pitchFamily="2" charset="0"/>
                <a:ea typeface="Roboto Slab Bold" pitchFamily="2" charset="0"/>
              </a:rPr>
              <a:t>17</a:t>
            </a:r>
            <a:endParaRPr lang="en-US" sz="11500" spc="600" dirty="0">
              <a:solidFill>
                <a:schemeClr val="bg2"/>
              </a:solidFill>
              <a:latin typeface="Roboto Slab Bold" pitchFamily="2" charset="0"/>
              <a:ea typeface="Roboto Slab 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158B6-66FC-4C36-B863-8C3569C8A34E}"/>
              </a:ext>
            </a:extLst>
          </p:cNvPr>
          <p:cNvSpPr txBox="1"/>
          <p:nvPr/>
        </p:nvSpPr>
        <p:spPr>
          <a:xfrm>
            <a:off x="854696" y="2764895"/>
            <a:ext cx="43815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ЦЕЛЕЙ УСТОЙЧИВОГО РАЗВИТИЯ</a:t>
            </a:r>
          </a:p>
          <a:p>
            <a:pPr algn="ctr"/>
            <a:endParaRPr lang="ru-RU" sz="2400" b="1" spc="3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ru-RU" sz="1600" b="1" spc="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spc="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государственные стандарты Республики Беларусь, </a:t>
            </a:r>
          </a:p>
          <a:p>
            <a:pPr algn="ctr"/>
            <a:r>
              <a:rPr lang="ru-RU" b="1" spc="3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которые соответствуют каждой из целей</a:t>
            </a:r>
          </a:p>
          <a:p>
            <a:pPr algn="ctr"/>
            <a:endParaRPr lang="ru-RU" sz="1600" b="1" spc="3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C61CF4-C7E0-449F-A2FC-3D64A2D0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68" y="873125"/>
            <a:ext cx="3905250" cy="4876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6" y="426608"/>
            <a:ext cx="794660" cy="2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6376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43A221-5A67-4798-9FB5-A542B1D0A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075" y="242887"/>
            <a:ext cx="1928281" cy="1933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487" y="662475"/>
            <a:ext cx="8723850" cy="1094398"/>
          </a:xfrm>
          <a:noFill/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A90F1A"/>
                </a:solidFill>
              </a:rPr>
              <a:t>Цель 1.  </a:t>
            </a:r>
            <a:br>
              <a:rPr lang="ru-RU" sz="3100" dirty="0">
                <a:solidFill>
                  <a:srgbClr val="A90F1A"/>
                </a:solidFill>
              </a:rPr>
            </a:br>
            <a:r>
              <a:rPr lang="ru-RU" sz="3100">
                <a:solidFill>
                  <a:srgbClr val="A90F1A"/>
                </a:solidFill>
              </a:rPr>
              <a:t>Повсеместная ликвидация </a:t>
            </a:r>
            <a:r>
              <a:rPr lang="ru-RU" sz="3100" dirty="0">
                <a:solidFill>
                  <a:srgbClr val="A90F1A"/>
                </a:solidFill>
              </a:rPr>
              <a:t>нищеты </a:t>
            </a:r>
            <a:br>
              <a:rPr lang="ru-RU" sz="3100" dirty="0">
                <a:solidFill>
                  <a:srgbClr val="A90F1A"/>
                </a:solidFill>
              </a:rPr>
            </a:br>
            <a:r>
              <a:rPr lang="ru-RU" sz="3100" dirty="0">
                <a:solidFill>
                  <a:srgbClr val="A90F1A"/>
                </a:solidFill>
              </a:rPr>
              <a:t>во всех ее формах</a:t>
            </a:r>
            <a:endParaRPr lang="ru-BY" sz="3100" dirty="0">
              <a:solidFill>
                <a:srgbClr val="A90F1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812" y="1866900"/>
            <a:ext cx="9382124" cy="5133975"/>
          </a:xfrm>
        </p:spPr>
        <p:txBody>
          <a:bodyPr/>
          <a:lstStyle/>
          <a:p>
            <a:endParaRPr lang="ru-RU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/>
              <a:t>Нищета - это нехватка доходов и ресурсов для обеспечения средств к существованию на устойчивой основе. Цель направлена на ликвидацию голода, безработицы, ограничения доступа к образованию, социальной изоляции и высокого уровня уязвимости перед стихийными бедствиями и заболеваниями.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b="1" dirty="0">
                <a:solidFill>
                  <a:srgbClr val="A90F1A"/>
                </a:solidFill>
              </a:rPr>
              <a:t>Цели 1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A90F1A"/>
                </a:solidFill>
              </a:rPr>
              <a:t>   43 государственных стандарта Республики Беларусь;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A90F1A"/>
                </a:solidFill>
              </a:rPr>
              <a:t>   236 международных стандартов </a:t>
            </a:r>
            <a:r>
              <a:rPr lang="en-US" sz="1800" b="1" dirty="0">
                <a:solidFill>
                  <a:srgbClr val="A90F1A"/>
                </a:solidFill>
              </a:rPr>
              <a:t>ISO</a:t>
            </a:r>
            <a:r>
              <a:rPr lang="be-BY" sz="1800" b="1" dirty="0">
                <a:solidFill>
                  <a:srgbClr val="A90F1A"/>
                </a:solidFill>
              </a:rPr>
              <a:t>.</a:t>
            </a:r>
            <a:endParaRPr lang="en-US" sz="1800" b="1" dirty="0">
              <a:solidFill>
                <a:srgbClr val="A90F1A"/>
              </a:solidFill>
            </a:endParaRPr>
          </a:p>
          <a:p>
            <a:endParaRPr lang="ru-BY" dirty="0">
              <a:solidFill>
                <a:srgbClr val="EB1C2D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5970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43A221-5A67-4798-9FB5-A542B1D0A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075" y="291750"/>
            <a:ext cx="1928281" cy="1933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725" y="629627"/>
            <a:ext cx="8123775" cy="1094398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A90F1A"/>
                </a:solidFill>
              </a:rPr>
              <a:t>Цель 1.  </a:t>
            </a:r>
            <a:br>
              <a:rPr lang="ru-RU" sz="2800" dirty="0">
                <a:solidFill>
                  <a:srgbClr val="A90F1A"/>
                </a:solidFill>
              </a:rPr>
            </a:br>
            <a:r>
              <a:rPr lang="ru-RU" sz="2800" dirty="0">
                <a:solidFill>
                  <a:srgbClr val="A90F1A"/>
                </a:solidFill>
              </a:rPr>
              <a:t>Государственные стандарты </a:t>
            </a:r>
            <a:br>
              <a:rPr lang="ru-RU" sz="2800" dirty="0">
                <a:solidFill>
                  <a:srgbClr val="A90F1A"/>
                </a:solidFill>
              </a:rPr>
            </a:br>
            <a:r>
              <a:rPr lang="ru-RU" sz="2800" dirty="0">
                <a:solidFill>
                  <a:srgbClr val="A90F1A"/>
                </a:solidFill>
              </a:rPr>
              <a:t>Республики Беларусь</a:t>
            </a:r>
            <a:endParaRPr lang="ru-BY" sz="2800" dirty="0">
              <a:solidFill>
                <a:srgbClr val="A90F1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ADAB6-5D93-4C68-9FF0-5D1E1CDE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363" y="1865722"/>
            <a:ext cx="9576862" cy="4839877"/>
          </a:xfrm>
          <a:noFill/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endParaRPr lang="ru-RU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2300" b="1" dirty="0"/>
              <a:t>СТБ ISO 9001-2015</a:t>
            </a:r>
            <a:r>
              <a:rPr lang="ru-RU" sz="2300" dirty="0"/>
              <a:t>. Системы менеджмента качества. Требования.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2300" b="1" dirty="0"/>
              <a:t>СТБ ISO 14001-2017. </a:t>
            </a:r>
            <a:r>
              <a:rPr lang="ru-RU" sz="2300" dirty="0"/>
              <a:t>Системы менеджмента окружающей среды. Требования и руководство по применению.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2300" b="1" dirty="0"/>
              <a:t>СТБ </a:t>
            </a:r>
            <a:r>
              <a:rPr lang="en-US" sz="2300" b="1" dirty="0"/>
              <a:t>ISO 16201-2012</a:t>
            </a:r>
            <a:r>
              <a:rPr lang="ru-RU" sz="2300" b="1" dirty="0"/>
              <a:t>. </a:t>
            </a:r>
            <a:r>
              <a:rPr lang="ru-RU" sz="2300" dirty="0"/>
              <a:t>Технические средства реабилитации людей с ограничениями жизнедеятельности. Системы контроля окружающей среды бытовые для использования в повседневной жизни.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2300" b="1" dirty="0"/>
              <a:t>ГОСТ ИСО 21572-2009</a:t>
            </a:r>
            <a:r>
              <a:rPr lang="ru-RU" sz="2300" dirty="0"/>
              <a:t>. Продукты пищевые. Методы анализа для обнаружения генетически модифицированных организмов и производных продуктов. Методы, основанные на протеине.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sz="2300" b="1" dirty="0"/>
              <a:t>СТБ </a:t>
            </a:r>
            <a:r>
              <a:rPr lang="en-US" sz="2300" b="1" dirty="0"/>
              <a:t>ISO 10535-2008</a:t>
            </a:r>
            <a:r>
              <a:rPr lang="ru-RU" sz="2300" dirty="0"/>
              <a:t>. Подъемники для инвалидов. Требования и методы испытаний.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ru-RU" sz="2300" dirty="0"/>
              <a:t>Полный перечень стандартов – см. </a:t>
            </a:r>
            <a:r>
              <a:rPr lang="ru-RU" sz="2300" dirty="0">
                <a:solidFill>
                  <a:srgbClr val="C00000"/>
                </a:solidFill>
              </a:rPr>
              <a:t>ИПС «Стандарт</a:t>
            </a:r>
            <a:r>
              <a:rPr lang="ru-RU" sz="2400" dirty="0">
                <a:solidFill>
                  <a:srgbClr val="C00000"/>
                </a:solidFill>
              </a:rPr>
              <a:t>».</a:t>
            </a:r>
          </a:p>
          <a:p>
            <a:pPr>
              <a:spcBef>
                <a:spcPts val="1800"/>
              </a:spcBef>
            </a:pPr>
            <a:endParaRPr lang="ru-RU" dirty="0"/>
          </a:p>
          <a:p>
            <a:pPr>
              <a:spcBef>
                <a:spcPts val="1800"/>
              </a:spcBef>
            </a:pPr>
            <a:endParaRPr lang="ru-RU" dirty="0"/>
          </a:p>
          <a:p>
            <a:pPr>
              <a:spcBef>
                <a:spcPts val="1800"/>
              </a:spcBef>
            </a:pPr>
            <a:endParaRPr lang="ru-RU" dirty="0"/>
          </a:p>
          <a:p>
            <a:endParaRPr lang="ru-BY" dirty="0">
              <a:solidFill>
                <a:srgbClr val="EB1C2D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1151227-4CDE-473A-83EA-9E4FBBF2F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6007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59A14-A6C0-4E89-BED7-56D9CDFE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50" y="563924"/>
            <a:ext cx="9783643" cy="1709860"/>
          </a:xfrm>
          <a:noFill/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BA8C24"/>
                </a:solidFill>
              </a:rPr>
              <a:t>Цель 2.  </a:t>
            </a:r>
            <a:br>
              <a:rPr lang="ru-RU" sz="2800" dirty="0">
                <a:solidFill>
                  <a:srgbClr val="BA8C24"/>
                </a:solidFill>
              </a:rPr>
            </a:br>
            <a:r>
              <a:rPr lang="ru-RU" sz="2800" dirty="0">
                <a:solidFill>
                  <a:srgbClr val="BA8C24"/>
                </a:solidFill>
              </a:rPr>
              <a:t>Ликвидация голода, обеспечение продовольственной безопасности и улучшение питания и содействие устойчивому развитию сельского хозяйства</a:t>
            </a:r>
            <a:endParaRPr lang="ru-BY" sz="2800" dirty="0">
              <a:solidFill>
                <a:srgbClr val="BA8C24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2D572E0-A98C-4562-B1F8-B0809D8458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EB5378CA-12C3-4F0A-8D40-FAC2062E6F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C4820A-AF84-4C96-A275-6909A7B03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50" y="326324"/>
            <a:ext cx="1927908" cy="1933200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6BC07851-3B93-43E2-8764-9D368A79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49" y="1882800"/>
            <a:ext cx="9409651" cy="4975200"/>
          </a:xfrm>
        </p:spPr>
        <p:txBody>
          <a:bodyPr>
            <a:normAutofit/>
          </a:bodyPr>
          <a:lstStyle/>
          <a:p>
            <a:pPr marL="0" indent="0"/>
            <a:endParaRPr lang="ru-RU" dirty="0"/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800" dirty="0"/>
              <a:t>Цель реализуется через повышение уровня доверия к продуктам питания, улучшение сельскохозяйственных методов содействия развитию устойчивых закупок. Особое внимание уделяется продовольственному сектору. Управление безопасностью пищевых продуктов помогает организациям в выявлении потенциальных рисков безопасности пищевых продуктов.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b="1" dirty="0">
                <a:solidFill>
                  <a:srgbClr val="BA8C24"/>
                </a:solidFill>
              </a:rPr>
              <a:t>Цели 2 соответствуют: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BA8C24"/>
                </a:solidFill>
              </a:rPr>
              <a:t>   254 государственных стандарта Республики Беларусь;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BA8C24"/>
                </a:solidFill>
              </a:rPr>
              <a:t>   434 международных стандарта </a:t>
            </a:r>
            <a:r>
              <a:rPr lang="en-US" sz="1800" b="1" dirty="0">
                <a:solidFill>
                  <a:srgbClr val="BA8C24"/>
                </a:solidFill>
              </a:rPr>
              <a:t>ISO</a:t>
            </a:r>
            <a:r>
              <a:rPr lang="be-BY" sz="1800" b="1" dirty="0">
                <a:solidFill>
                  <a:srgbClr val="BA8C24"/>
                </a:solidFill>
              </a:rPr>
              <a:t>.</a:t>
            </a:r>
            <a:endParaRPr lang="en-US" sz="1800" b="1" dirty="0">
              <a:solidFill>
                <a:srgbClr val="BA8C24"/>
              </a:solidFill>
            </a:endParaRPr>
          </a:p>
          <a:p>
            <a:pPr>
              <a:spcBef>
                <a:spcPts val="1800"/>
              </a:spcBef>
            </a:pPr>
            <a:endParaRPr lang="ru-RU" sz="2600" dirty="0">
              <a:solidFill>
                <a:srgbClr val="D3A029"/>
              </a:solidFill>
            </a:endParaRPr>
          </a:p>
          <a:p>
            <a:endParaRPr lang="ru-RU" dirty="0">
              <a:solidFill>
                <a:srgbClr val="D3A029"/>
              </a:solidFill>
            </a:endParaRPr>
          </a:p>
          <a:p>
            <a:endParaRPr lang="ru-RU" dirty="0"/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219667862"/>
      </p:ext>
    </p:extLst>
  </p:cSld>
  <p:clrMapOvr>
    <a:masterClrMapping/>
  </p:clrMapOvr>
</p:sld>
</file>

<file path=ppt/theme/theme1.xml><?xml version="1.0" encoding="utf-8"?>
<a:theme xmlns:a="http://schemas.openxmlformats.org/drawingml/2006/main" name="БНТУ ТЕМА">
  <a:themeElements>
    <a:clrScheme name="Фирменный Цвет">
      <a:dk1>
        <a:srgbClr val="0C0C0C"/>
      </a:dk1>
      <a:lt1>
        <a:srgbClr val="F2F2F2"/>
      </a:lt1>
      <a:dk2>
        <a:srgbClr val="008A5E"/>
      </a:dk2>
      <a:lt2>
        <a:srgbClr val="FFFFFF"/>
      </a:lt2>
      <a:accent1>
        <a:srgbClr val="595959"/>
      </a:accent1>
      <a:accent2>
        <a:srgbClr val="008A5E"/>
      </a:accent2>
      <a:accent3>
        <a:srgbClr val="D8D8D8"/>
      </a:accent3>
      <a:accent4>
        <a:srgbClr val="008A5E"/>
      </a:accent4>
      <a:accent5>
        <a:srgbClr val="D8D8D8"/>
      </a:accent5>
      <a:accent6>
        <a:srgbClr val="008A5E"/>
      </a:accent6>
      <a:hlink>
        <a:srgbClr val="7BD3B1"/>
      </a:hlink>
      <a:folHlink>
        <a:srgbClr val="D7B5C6"/>
      </a:folHlink>
    </a:clrScheme>
    <a:fontScheme name="Фир Шрифт">
      <a:majorFont>
        <a:latin typeface="Roboto Slab Bold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НТУ ТЕМА" id="{1ED70137-37F1-4B9B-98F8-9729054FBC24}" vid="{D4BD2AAF-2E69-4FC8-BFF7-C6FEA2DF71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БНТУ ТЕМА</Template>
  <TotalTime>6210</TotalTime>
  <Words>3641</Words>
  <Application>Microsoft Office PowerPoint</Application>
  <PresentationFormat>Широкоэкранный</PresentationFormat>
  <Paragraphs>312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Roboto Medium</vt:lpstr>
      <vt:lpstr>Roboto</vt:lpstr>
      <vt:lpstr>Roboto Slab SemiBold</vt:lpstr>
      <vt:lpstr>Century Gothic</vt:lpstr>
      <vt:lpstr>Artifakt Element Book</vt:lpstr>
      <vt:lpstr>Roboto Slab Bold</vt:lpstr>
      <vt:lpstr>Roboto Slab</vt:lpstr>
      <vt:lpstr>Arial</vt:lpstr>
      <vt:lpstr>БНТУ ТЕМА</vt:lpstr>
      <vt:lpstr>Стандарты для достижения Целей устойчивого развития</vt:lpstr>
      <vt:lpstr>Презентация PowerPoint</vt:lpstr>
      <vt:lpstr>ПОСЛАНИЕ  КО ВСЕМИРНОМУ ДНЮ СТАНДАРТИЗАЦИИ – 2022</vt:lpstr>
      <vt:lpstr>Презентация PowerPoint</vt:lpstr>
      <vt:lpstr> ЦЕЛИ УСТОЙЧИВОГО РАЗВИТИЯ</vt:lpstr>
      <vt:lpstr>Презентация PowerPoint</vt:lpstr>
      <vt:lpstr>Цель 1.   Повсеместная ликвидация нищеты  во всех ее формах</vt:lpstr>
      <vt:lpstr>Цель 1.   Государственные стандарты  Республики Беларусь</vt:lpstr>
      <vt:lpstr>Цель 2.   Ликвидация голода, обеспечение продовольственной безопасности и улучшение питания и содействие устойчивому развитию сельского хозяйства</vt:lpstr>
      <vt:lpstr>Цель 2.   Государственные стандарты Республики Беларусь</vt:lpstr>
      <vt:lpstr>Цель 3.  Обеспечение здорового образа жизни и содействие благополучию для всех в любом возрасте</vt:lpstr>
      <vt:lpstr>Цель 3.   Государственные стандарты Республики Беларусь</vt:lpstr>
      <vt:lpstr>Цель 4.   Обеспечение всеохватного и справедливого качественного образования и поощрение возможности обучения  на протяжении всей жизни для всех</vt:lpstr>
      <vt:lpstr>Цель 4.   Государственные стандарты Республики Беларусь</vt:lpstr>
      <vt:lpstr>Цель 5.   Обеспечение гендерного равенства и расширение прав  и возможностей всех женщин и девочек</vt:lpstr>
      <vt:lpstr>Цель 5.   Государственные стандарты Республики Беларусь</vt:lpstr>
      <vt:lpstr>Цель 6. Обеспечение наличия и рационального использования водных ресурсов  и санитарии для всех</vt:lpstr>
      <vt:lpstr>Цель 6. Государственные стандарты Республики Беларусь</vt:lpstr>
      <vt:lpstr>Цель 7.   Обеспечение всеобщего доступа  к недорогим, надежным, устойчивым  и современным источникам энергии  для всех</vt:lpstr>
      <vt:lpstr>Цель 7.   Государственные стандарты Республики Беларусь</vt:lpstr>
      <vt:lpstr>Цель 8.   Содействие поступательному, всеохватному и устойчивому экономическому росту, полной и производительной занятости и достойной работе для всех</vt:lpstr>
      <vt:lpstr>Цель 8.   Государственные стандарты Республики Беларусь</vt:lpstr>
      <vt:lpstr>Цель 9.   Создание стойкой инфраструктуры, содействие всеохватной и устойчивой индустриализации  и инновациям</vt:lpstr>
      <vt:lpstr> Цель 9.   Государственные стандарты Республики Беларусь </vt:lpstr>
      <vt:lpstr>Цель 10.   Сокращение неравенства внутри стран и между ними</vt:lpstr>
      <vt:lpstr>Цель 10.  Государственные стандарты Республики Беларусь</vt:lpstr>
      <vt:lpstr>Цель 11.   Обеспечение открытости, безопасности, жизнестойкости и экологической устойчивости городов и населенных пунктов</vt:lpstr>
      <vt:lpstr>Цель 11.  Государственные стандарты Республики Беларусь</vt:lpstr>
      <vt:lpstr>Цель 12.   Обеспечение перехода к рациональным  моделям потребления и производства</vt:lpstr>
      <vt:lpstr>Цель 12.  Государственные стандарты Республики Беларусь</vt:lpstr>
      <vt:lpstr>Цель 13.   Принятие срочных мер по борьбе с изменением климата и его последствиями</vt:lpstr>
      <vt:lpstr>Цель 13. Государственные стандарты Республики Беларусь</vt:lpstr>
      <vt:lpstr>Цель 14.   Сохранение и рациональное использование океанов, морей и морских ресурсов в интересах устойчивого развития</vt:lpstr>
      <vt:lpstr>Цель 14.   Государственные стандарты Республики Беларусь</vt:lpstr>
      <vt:lpstr>Цель 15.   Защита и восстановление экосистем суши и содействие их рациональному использованию, рациональное лесопользование, борьба с опустыниванием, прекращение и обращение вспять процесса деградации земель и прекращение процесса утраты биоразнообразия</vt:lpstr>
      <vt:lpstr>Цель 15.  Государственные стандарты Республики Беларусь</vt:lpstr>
      <vt:lpstr>Цель 16.   Содействие построению миролюбивого и открытого общества в интересах устойчивого развития, обеспечение доступа к правосудию для всех и создание эффективных, подотчетных и основанных на широком участии учреждений на всех уровнях</vt:lpstr>
      <vt:lpstr>Цель 16.   Государственные стандарты Республики Беларусь</vt:lpstr>
      <vt:lpstr>Цель 17.   Укрепление средств осуществления и активизация работы в рамках Глобального партнерства в интересах устойчивого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fmnk</dc:creator>
  <cp:lastModifiedBy>OTNPAiTP</cp:lastModifiedBy>
  <cp:revision>350</cp:revision>
  <cp:lastPrinted>2019-04-09T15:08:23Z</cp:lastPrinted>
  <dcterms:created xsi:type="dcterms:W3CDTF">2019-04-09T08:54:10Z</dcterms:created>
  <dcterms:modified xsi:type="dcterms:W3CDTF">2022-10-13T07:15:41Z</dcterms:modified>
</cp:coreProperties>
</file>